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18"/>
  </p:notesMasterIdLst>
  <p:handoutMasterIdLst>
    <p:handoutMasterId r:id="rId19"/>
  </p:handoutMasterIdLst>
  <p:sldIdLst>
    <p:sldId id="893" r:id="rId2"/>
    <p:sldId id="805" r:id="rId3"/>
    <p:sldId id="902" r:id="rId4"/>
    <p:sldId id="966" r:id="rId5"/>
    <p:sldId id="968" r:id="rId6"/>
    <p:sldId id="256" r:id="rId7"/>
    <p:sldId id="257" r:id="rId8"/>
    <p:sldId id="973" r:id="rId9"/>
    <p:sldId id="892" r:id="rId10"/>
    <p:sldId id="969" r:id="rId11"/>
    <p:sldId id="894" r:id="rId12"/>
    <p:sldId id="964" r:id="rId13"/>
    <p:sldId id="970" r:id="rId14"/>
    <p:sldId id="971" r:id="rId15"/>
    <p:sldId id="972" r:id="rId16"/>
    <p:sldId id="9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E3B"/>
    <a:srgbClr val="0095D5"/>
    <a:srgbClr val="009FDF"/>
    <a:srgbClr val="041E42"/>
    <a:srgbClr val="2338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53094-B864-B946-9BE9-51BE78EDE1B9}" v="6" dt="2022-09-23T16:30:30.718"/>
    <p1510:client id="{14AF3893-3C2E-5447-8755-1E843C7FA8C1}" v="2977" dt="2022-09-25T15:12:1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p:cViewPr>
        <p:scale>
          <a:sx n="156" d="100"/>
          <a:sy n="156" d="100"/>
        </p:scale>
        <p:origin x="144" y="1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ECE3D9-6000-45D2-96FD-24A5CC8A89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F3892-9B9A-4EB6-A135-0CBC69C5B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6809E-A18B-4FA1-8376-36359C959F1C}" type="datetimeFigureOut">
              <a:rPr lang="en-US" smtClean="0"/>
              <a:t>9/24/22</a:t>
            </a:fld>
            <a:endParaRPr lang="en-US"/>
          </a:p>
        </p:txBody>
      </p:sp>
      <p:sp>
        <p:nvSpPr>
          <p:cNvPr id="4" name="Footer Placeholder 3">
            <a:extLst>
              <a:ext uri="{FF2B5EF4-FFF2-40B4-BE49-F238E27FC236}">
                <a16:creationId xmlns:a16="http://schemas.microsoft.com/office/drawing/2014/main" id="{28D1BD5A-82D6-4DA2-8350-F35462BCE9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BB094A-4C9B-45E0-B065-A8A38F3DE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03122D-34CF-476D-8107-C9A8B049E705}" type="slidenum">
              <a:rPr lang="en-US" smtClean="0"/>
              <a:t>‹#›</a:t>
            </a:fld>
            <a:endParaRPr lang="en-US"/>
          </a:p>
        </p:txBody>
      </p:sp>
    </p:spTree>
    <p:extLst>
      <p:ext uri="{BB962C8B-B14F-4D97-AF65-F5344CB8AC3E}">
        <p14:creationId xmlns:p14="http://schemas.microsoft.com/office/powerpoint/2010/main" val="268605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4B0D9-7AFC-EA4D-9DBE-4C4BB4B24341}" type="datetimeFigureOut">
              <a:rPr lang="en-US" smtClean="0"/>
              <a:t>9/24/22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FA83F-6127-C44C-9895-D9D67FCE0B66}" type="slidenum">
              <a:rPr lang="en-US" smtClean="0"/>
              <a:t>‹#›</a:t>
            </a:fld>
            <a:endParaRPr lang="en-US"/>
          </a:p>
        </p:txBody>
      </p:sp>
    </p:spTree>
    <p:extLst>
      <p:ext uri="{BB962C8B-B14F-4D97-AF65-F5344CB8AC3E}">
        <p14:creationId xmlns:p14="http://schemas.microsoft.com/office/powerpoint/2010/main" val="7169693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mental health strategy is the priority </a:t>
            </a:r>
          </a:p>
        </p:txBody>
      </p:sp>
      <p:sp>
        <p:nvSpPr>
          <p:cNvPr id="4" name="Slide Number Placeholder 3"/>
          <p:cNvSpPr>
            <a:spLocks noGrp="1"/>
          </p:cNvSpPr>
          <p:nvPr>
            <p:ph type="sldNum" sz="quarter" idx="5"/>
          </p:nvPr>
        </p:nvSpPr>
        <p:spPr/>
        <p:txBody>
          <a:bodyPr/>
          <a:lstStyle/>
          <a:p>
            <a:fld id="{508FA83F-6127-C44C-9895-D9D67FCE0B66}" type="slidenum">
              <a:rPr lang="en-US" smtClean="0"/>
              <a:t>1</a:t>
            </a:fld>
            <a:endParaRPr lang="en-US"/>
          </a:p>
        </p:txBody>
      </p:sp>
    </p:spTree>
    <p:extLst>
      <p:ext uri="{BB962C8B-B14F-4D97-AF65-F5344CB8AC3E}">
        <p14:creationId xmlns:p14="http://schemas.microsoft.com/office/powerpoint/2010/main" val="7138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FA83F-6127-C44C-9895-D9D67FCE0B66}" type="slidenum">
              <a:rPr lang="en-US" smtClean="0"/>
              <a:t>11</a:t>
            </a:fld>
            <a:endParaRPr lang="en-US"/>
          </a:p>
        </p:txBody>
      </p:sp>
    </p:spTree>
    <p:extLst>
      <p:ext uri="{BB962C8B-B14F-4D97-AF65-F5344CB8AC3E}">
        <p14:creationId xmlns:p14="http://schemas.microsoft.com/office/powerpoint/2010/main" val="255161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FA83F-6127-C44C-9895-D9D67FCE0B66}" type="slidenum">
              <a:rPr lang="en-US" smtClean="0"/>
              <a:t>12</a:t>
            </a:fld>
            <a:endParaRPr lang="en-US"/>
          </a:p>
        </p:txBody>
      </p:sp>
    </p:spTree>
    <p:extLst>
      <p:ext uri="{BB962C8B-B14F-4D97-AF65-F5344CB8AC3E}">
        <p14:creationId xmlns:p14="http://schemas.microsoft.com/office/powerpoint/2010/main" val="213155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F5A0-F432-8247-A212-1BCC3679DD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FD9433-3A12-8345-B60D-E65DA34E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FEE9B7-4680-7349-A7F4-72D9C607C071}"/>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010D2213-D54A-A947-BA44-3451FF526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89C74-57FA-674D-B331-80BFEC317598}"/>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144045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E742-B047-2040-84A0-244AC45138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770EFF-498C-4A4E-B6B1-52B1C3EC57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70B6A6-7910-844B-842F-59E7ED52C168}"/>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8938124F-5040-C94D-BE8B-05187544D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7F06-96C3-4446-BE01-D896E2B9D76E}"/>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428533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229BF-70B5-8344-86AA-223D63A125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D826BA-CB14-A948-A22B-80366D7E8F5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9E0EF5-4E36-3D45-9B9A-D7F43A4391CB}"/>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76BACFDF-293B-A541-A60C-378F0746D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63D89-36B2-F147-BAB6-08F29B71A894}"/>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371182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D1FB0C-88CD-474B-A77C-B2308528E18A}"/>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6" name="Footer Placeholder 5">
            <a:extLst>
              <a:ext uri="{FF2B5EF4-FFF2-40B4-BE49-F238E27FC236}">
                <a16:creationId xmlns:a16="http://schemas.microsoft.com/office/drawing/2014/main" id="{DC7976E6-20A4-3B4C-8671-D3A1D245E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3726E-91D2-A044-AA3B-EA636B572D66}"/>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3" name="Text Placeholder 2">
            <a:extLst>
              <a:ext uri="{FF2B5EF4-FFF2-40B4-BE49-F238E27FC236}">
                <a16:creationId xmlns:a16="http://schemas.microsoft.com/office/drawing/2014/main" id="{04C55AD5-07A5-4C77-AF5E-7B6F25871BB7}"/>
              </a:ext>
            </a:extLst>
          </p:cNvPr>
          <p:cNvSpPr>
            <a:spLocks noGrp="1"/>
          </p:cNvSpPr>
          <p:nvPr>
            <p:ph type="body" sz="quarter" idx="13" hasCustomPrompt="1"/>
          </p:nvPr>
        </p:nvSpPr>
        <p:spPr>
          <a:xfrm>
            <a:off x="539076" y="1656142"/>
            <a:ext cx="11156213" cy="4700209"/>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a:t>Insert text here</a:t>
            </a:r>
          </a:p>
        </p:txBody>
      </p:sp>
      <p:sp>
        <p:nvSpPr>
          <p:cNvPr id="14" name="Title 1">
            <a:extLst>
              <a:ext uri="{FF2B5EF4-FFF2-40B4-BE49-F238E27FC236}">
                <a16:creationId xmlns:a16="http://schemas.microsoft.com/office/drawing/2014/main" id="{60DD24ED-37BE-394C-8D9F-604A00988790}"/>
              </a:ext>
            </a:extLst>
          </p:cNvPr>
          <p:cNvSpPr>
            <a:spLocks noGrp="1"/>
          </p:cNvSpPr>
          <p:nvPr>
            <p:ph type="title" hasCustomPrompt="1"/>
          </p:nvPr>
        </p:nvSpPr>
        <p:spPr>
          <a:xfrm>
            <a:off x="539077" y="569815"/>
            <a:ext cx="7494003"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a:t>Title</a:t>
            </a:r>
          </a:p>
        </p:txBody>
      </p:sp>
    </p:spTree>
    <p:extLst>
      <p:ext uri="{BB962C8B-B14F-4D97-AF65-F5344CB8AC3E}">
        <p14:creationId xmlns:p14="http://schemas.microsoft.com/office/powerpoint/2010/main" val="4164754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no imag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D3D957-37C4-3149-A615-BA27376F330E}"/>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1C084549-B45E-984E-80AA-284151F83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6937A-FA5C-604F-99B5-4FF1079CBB3B}"/>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7" name="Picture 6">
            <a:extLst>
              <a:ext uri="{FF2B5EF4-FFF2-40B4-BE49-F238E27FC236}">
                <a16:creationId xmlns:a16="http://schemas.microsoft.com/office/drawing/2014/main" id="{A5718BF3-E420-4A02-99AA-6FC98827EE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7394A2A-6D12-46B7-AAD5-4A9BC103ACE1}"/>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pic>
        <p:nvPicPr>
          <p:cNvPr id="9" name="Picture 8">
            <a:extLst>
              <a:ext uri="{FF2B5EF4-FFF2-40B4-BE49-F238E27FC236}">
                <a16:creationId xmlns:a16="http://schemas.microsoft.com/office/drawing/2014/main" id="{6E5BA30A-3770-4F4E-9FE3-FAB19B531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555" y="444689"/>
            <a:ext cx="2340000" cy="1165865"/>
          </a:xfrm>
          <a:prstGeom prst="rect">
            <a:avLst/>
          </a:prstGeom>
        </p:spPr>
      </p:pic>
    </p:spTree>
    <p:extLst>
      <p:ext uri="{BB962C8B-B14F-4D97-AF65-F5344CB8AC3E}">
        <p14:creationId xmlns:p14="http://schemas.microsoft.com/office/powerpoint/2010/main" val="146968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no imag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63FAD2-B40C-C54C-803F-998CCC5DD02B}"/>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850B8E39-5A90-2348-A545-F736D2D50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FB88B-56F7-BC40-A4B0-6B41963A4684}"/>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7" name="Picture 6">
            <a:extLst>
              <a:ext uri="{FF2B5EF4-FFF2-40B4-BE49-F238E27FC236}">
                <a16:creationId xmlns:a16="http://schemas.microsoft.com/office/drawing/2014/main" id="{88C100CB-BB59-4697-B2DC-7732C0A8CD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079A285-FC21-4C14-81A3-013DAC946CB9}"/>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
        <p:nvSpPr>
          <p:cNvPr id="2" name="Rectangle 1">
            <a:extLst>
              <a:ext uri="{FF2B5EF4-FFF2-40B4-BE49-F238E27FC236}">
                <a16:creationId xmlns:a16="http://schemas.microsoft.com/office/drawing/2014/main" id="{1AC2A4A8-8B35-CF4A-9F8B-D89855F3330A}"/>
              </a:ext>
            </a:extLst>
          </p:cNvPr>
          <p:cNvSpPr/>
          <p:nvPr userDrawn="1"/>
        </p:nvSpPr>
        <p:spPr>
          <a:xfrm>
            <a:off x="417689" y="338668"/>
            <a:ext cx="1851379" cy="1083733"/>
          </a:xfrm>
          <a:prstGeom prst="rect">
            <a:avLst/>
          </a:prstGeom>
          <a:solidFill>
            <a:srgbClr val="009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4F9E5F46-54FF-5A48-A3EC-8A51052715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555" y="444689"/>
            <a:ext cx="2340000" cy="1165865"/>
          </a:xfrm>
          <a:prstGeom prst="rect">
            <a:avLst/>
          </a:prstGeom>
        </p:spPr>
      </p:pic>
    </p:spTree>
    <p:extLst>
      <p:ext uri="{BB962C8B-B14F-4D97-AF65-F5344CB8AC3E}">
        <p14:creationId xmlns:p14="http://schemas.microsoft.com/office/powerpoint/2010/main" val="384096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D1FB0C-88CD-474B-A77C-B2308528E18A}"/>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6" name="Footer Placeholder 5">
            <a:extLst>
              <a:ext uri="{FF2B5EF4-FFF2-40B4-BE49-F238E27FC236}">
                <a16:creationId xmlns:a16="http://schemas.microsoft.com/office/drawing/2014/main" id="{DC7976E6-20A4-3B4C-8671-D3A1D245E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3726E-91D2-A044-AA3B-EA636B572D66}"/>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3" name="Text Placeholder 2">
            <a:extLst>
              <a:ext uri="{FF2B5EF4-FFF2-40B4-BE49-F238E27FC236}">
                <a16:creationId xmlns:a16="http://schemas.microsoft.com/office/drawing/2014/main" id="{04C55AD5-07A5-4C77-AF5E-7B6F25871BB7}"/>
              </a:ext>
            </a:extLst>
          </p:cNvPr>
          <p:cNvSpPr>
            <a:spLocks noGrp="1"/>
          </p:cNvSpPr>
          <p:nvPr>
            <p:ph type="body" sz="quarter" idx="13" hasCustomPrompt="1"/>
          </p:nvPr>
        </p:nvSpPr>
        <p:spPr>
          <a:xfrm>
            <a:off x="747890" y="3471105"/>
            <a:ext cx="3846689" cy="1278971"/>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a:t>Insert text here</a:t>
            </a:r>
          </a:p>
        </p:txBody>
      </p:sp>
      <p:pic>
        <p:nvPicPr>
          <p:cNvPr id="13" name="Picture 12">
            <a:extLst>
              <a:ext uri="{FF2B5EF4-FFF2-40B4-BE49-F238E27FC236}">
                <a16:creationId xmlns:a16="http://schemas.microsoft.com/office/drawing/2014/main" id="{E0E86CD6-3D6D-EA44-B0C8-2A4B239CB36A}"/>
              </a:ext>
            </a:extLst>
          </p:cNvPr>
          <p:cNvPicPr>
            <a:picLocks noChangeAspect="1"/>
          </p:cNvPicPr>
          <p:nvPr userDrawn="1"/>
        </p:nvPicPr>
        <p:blipFill>
          <a:blip r:embed="rId2"/>
          <a:stretch>
            <a:fillRect/>
          </a:stretch>
        </p:blipFill>
        <p:spPr>
          <a:xfrm>
            <a:off x="421544" y="212625"/>
            <a:ext cx="2340000" cy="1639443"/>
          </a:xfrm>
          <a:prstGeom prst="rect">
            <a:avLst/>
          </a:prstGeom>
        </p:spPr>
      </p:pic>
      <p:sp>
        <p:nvSpPr>
          <p:cNvPr id="14" name="Title 1">
            <a:extLst>
              <a:ext uri="{FF2B5EF4-FFF2-40B4-BE49-F238E27FC236}">
                <a16:creationId xmlns:a16="http://schemas.microsoft.com/office/drawing/2014/main" id="{60DD24ED-37BE-394C-8D9F-604A00988790}"/>
              </a:ext>
            </a:extLst>
          </p:cNvPr>
          <p:cNvSpPr>
            <a:spLocks noGrp="1"/>
          </p:cNvSpPr>
          <p:nvPr>
            <p:ph type="title" hasCustomPrompt="1"/>
          </p:nvPr>
        </p:nvSpPr>
        <p:spPr>
          <a:xfrm>
            <a:off x="747889" y="2371273"/>
            <a:ext cx="7494003"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a:t>Title</a:t>
            </a:r>
          </a:p>
        </p:txBody>
      </p:sp>
    </p:spTree>
    <p:extLst>
      <p:ext uri="{BB962C8B-B14F-4D97-AF65-F5344CB8AC3E}">
        <p14:creationId xmlns:p14="http://schemas.microsoft.com/office/powerpoint/2010/main" val="104782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D1FB0C-88CD-474B-A77C-B2308528E18A}"/>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6" name="Footer Placeholder 5">
            <a:extLst>
              <a:ext uri="{FF2B5EF4-FFF2-40B4-BE49-F238E27FC236}">
                <a16:creationId xmlns:a16="http://schemas.microsoft.com/office/drawing/2014/main" id="{DC7976E6-20A4-3B4C-8671-D3A1D245E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3726E-91D2-A044-AA3B-EA636B572D66}"/>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3" name="Text Placeholder 2">
            <a:extLst>
              <a:ext uri="{FF2B5EF4-FFF2-40B4-BE49-F238E27FC236}">
                <a16:creationId xmlns:a16="http://schemas.microsoft.com/office/drawing/2014/main" id="{04C55AD5-07A5-4C77-AF5E-7B6F25871BB7}"/>
              </a:ext>
            </a:extLst>
          </p:cNvPr>
          <p:cNvSpPr>
            <a:spLocks noGrp="1"/>
          </p:cNvSpPr>
          <p:nvPr>
            <p:ph type="body" sz="quarter" idx="13" hasCustomPrompt="1"/>
          </p:nvPr>
        </p:nvSpPr>
        <p:spPr>
          <a:xfrm>
            <a:off x="539076" y="1656142"/>
            <a:ext cx="11156213" cy="4700209"/>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a:t>Insert text here</a:t>
            </a:r>
          </a:p>
        </p:txBody>
      </p:sp>
      <p:sp>
        <p:nvSpPr>
          <p:cNvPr id="14" name="Title 1">
            <a:extLst>
              <a:ext uri="{FF2B5EF4-FFF2-40B4-BE49-F238E27FC236}">
                <a16:creationId xmlns:a16="http://schemas.microsoft.com/office/drawing/2014/main" id="{60DD24ED-37BE-394C-8D9F-604A00988790}"/>
              </a:ext>
            </a:extLst>
          </p:cNvPr>
          <p:cNvSpPr>
            <a:spLocks noGrp="1"/>
          </p:cNvSpPr>
          <p:nvPr>
            <p:ph type="title" hasCustomPrompt="1"/>
          </p:nvPr>
        </p:nvSpPr>
        <p:spPr>
          <a:xfrm>
            <a:off x="539077" y="569815"/>
            <a:ext cx="7494003"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a:t>Title</a:t>
            </a:r>
          </a:p>
        </p:txBody>
      </p:sp>
      <p:pic>
        <p:nvPicPr>
          <p:cNvPr id="8" name="Picture 7">
            <a:extLst>
              <a:ext uri="{FF2B5EF4-FFF2-40B4-BE49-F238E27FC236}">
                <a16:creationId xmlns:a16="http://schemas.microsoft.com/office/drawing/2014/main" id="{26BB4152-FF41-DB41-B010-AF1DCDD0B137}"/>
              </a:ext>
            </a:extLst>
          </p:cNvPr>
          <p:cNvPicPr>
            <a:picLocks noChangeAspect="1"/>
          </p:cNvPicPr>
          <p:nvPr userDrawn="1"/>
        </p:nvPicPr>
        <p:blipFill>
          <a:blip r:embed="rId2"/>
          <a:stretch>
            <a:fillRect/>
          </a:stretch>
        </p:blipFill>
        <p:spPr>
          <a:xfrm>
            <a:off x="10294285" y="207346"/>
            <a:ext cx="1620000" cy="1134999"/>
          </a:xfrm>
          <a:prstGeom prst="rect">
            <a:avLst/>
          </a:prstGeom>
        </p:spPr>
      </p:pic>
    </p:spTree>
    <p:extLst>
      <p:ext uri="{BB962C8B-B14F-4D97-AF65-F5344CB8AC3E}">
        <p14:creationId xmlns:p14="http://schemas.microsoft.com/office/powerpoint/2010/main" val="538930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94918C2-5EF1-FA47-B80D-CA95DD68086E}"/>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8" name="Footer Placeholder 7">
            <a:extLst>
              <a:ext uri="{FF2B5EF4-FFF2-40B4-BE49-F238E27FC236}">
                <a16:creationId xmlns:a16="http://schemas.microsoft.com/office/drawing/2014/main" id="{5476EFEE-8937-D24F-B42B-8CF581455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8F660-2C85-A141-88E2-1E82F571D4B2}"/>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10" name="Rectangle 9">
            <a:extLst>
              <a:ext uri="{FF2B5EF4-FFF2-40B4-BE49-F238E27FC236}">
                <a16:creationId xmlns:a16="http://schemas.microsoft.com/office/drawing/2014/main" id="{A2ACC116-3B83-4913-83B7-1B3EB87095CD}"/>
              </a:ext>
            </a:extLst>
          </p:cNvPr>
          <p:cNvSpPr/>
          <p:nvPr userDrawn="1"/>
        </p:nvSpPr>
        <p:spPr>
          <a:xfrm>
            <a:off x="1" y="0"/>
            <a:ext cx="12192000" cy="6858000"/>
          </a:xfrm>
          <a:prstGeom prst="rect">
            <a:avLst/>
          </a:prstGeom>
          <a:solidFill>
            <a:srgbClr val="130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itle 1">
            <a:extLst>
              <a:ext uri="{FF2B5EF4-FFF2-40B4-BE49-F238E27FC236}">
                <a16:creationId xmlns:a16="http://schemas.microsoft.com/office/drawing/2014/main" id="{A8376443-DB4F-429F-A8EC-273541967C67}"/>
              </a:ext>
            </a:extLst>
          </p:cNvPr>
          <p:cNvSpPr>
            <a:spLocks noGrp="1"/>
          </p:cNvSpPr>
          <p:nvPr>
            <p:ph type="title" hasCustomPrompt="1"/>
          </p:nvPr>
        </p:nvSpPr>
        <p:spPr>
          <a:xfrm>
            <a:off x="539077" y="1737517"/>
            <a:ext cx="7494003"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a:t>Title</a:t>
            </a:r>
          </a:p>
        </p:txBody>
      </p:sp>
      <p:sp>
        <p:nvSpPr>
          <p:cNvPr id="13" name="Text Placeholder 2">
            <a:extLst>
              <a:ext uri="{FF2B5EF4-FFF2-40B4-BE49-F238E27FC236}">
                <a16:creationId xmlns:a16="http://schemas.microsoft.com/office/drawing/2014/main" id="{04A989FD-66BE-4C4F-9FBF-C857B619BF19}"/>
              </a:ext>
            </a:extLst>
          </p:cNvPr>
          <p:cNvSpPr>
            <a:spLocks noGrp="1"/>
          </p:cNvSpPr>
          <p:nvPr>
            <p:ph type="body" sz="quarter" idx="13" hasCustomPrompt="1"/>
          </p:nvPr>
        </p:nvSpPr>
        <p:spPr>
          <a:xfrm>
            <a:off x="539077" y="3473652"/>
            <a:ext cx="2943225" cy="365125"/>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a:t>Insert text here</a:t>
            </a:r>
          </a:p>
        </p:txBody>
      </p:sp>
    </p:spTree>
    <p:extLst>
      <p:ext uri="{BB962C8B-B14F-4D97-AF65-F5344CB8AC3E}">
        <p14:creationId xmlns:p14="http://schemas.microsoft.com/office/powerpoint/2010/main" val="264519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slide - image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D62E911-1C7A-DB41-98EE-13939D27C0E7}"/>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4" name="Footer Placeholder 3">
            <a:extLst>
              <a:ext uri="{FF2B5EF4-FFF2-40B4-BE49-F238E27FC236}">
                <a16:creationId xmlns:a16="http://schemas.microsoft.com/office/drawing/2014/main" id="{36A96F66-3F2E-B240-AB4A-D6138736B9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DF4EB1-62A6-FA47-8FFE-B039305A151C}"/>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5504577C-23CB-4C69-A8D5-DCF83984DE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009FDF"/>
          </a:solidFill>
        </p:spPr>
      </p:pic>
      <p:sp>
        <p:nvSpPr>
          <p:cNvPr id="7" name="Title 1">
            <a:extLst>
              <a:ext uri="{FF2B5EF4-FFF2-40B4-BE49-F238E27FC236}">
                <a16:creationId xmlns:a16="http://schemas.microsoft.com/office/drawing/2014/main" id="{0A2B159F-4FC2-460B-B34F-EDC587A63C9F}"/>
              </a:ext>
            </a:extLst>
          </p:cNvPr>
          <p:cNvSpPr>
            <a:spLocks noGrp="1"/>
          </p:cNvSpPr>
          <p:nvPr>
            <p:ph type="title" hasCustomPrompt="1"/>
          </p:nvPr>
        </p:nvSpPr>
        <p:spPr>
          <a:xfrm>
            <a:off x="564803" y="5439103"/>
            <a:ext cx="4786131" cy="662060"/>
          </a:xfrm>
          <a:solidFill>
            <a:srgbClr val="009FDF"/>
          </a:solidFill>
        </p:spPr>
        <p:txBody>
          <a:bodyPr anchor="b">
            <a:normAutofit/>
          </a:bodyPr>
          <a:lstStyle>
            <a:lvl1pPr>
              <a:defRPr lang="en-US" sz="4000" b="1" kern="1200" dirty="0">
                <a:solidFill>
                  <a:schemeClr val="bg1"/>
                </a:solidFill>
                <a:latin typeface="Arial" panose="020B0604020202020204" pitchFamily="34" charset="0"/>
                <a:ea typeface="+mn-ea"/>
                <a:cs typeface="Arial" panose="020B0604020202020204" pitchFamily="34" charset="0"/>
              </a:defRPr>
            </a:lvl1pPr>
          </a:lstStyle>
          <a:p>
            <a:r>
              <a:rPr lang="en-US"/>
              <a:t>Title</a:t>
            </a:r>
          </a:p>
        </p:txBody>
      </p:sp>
      <p:pic>
        <p:nvPicPr>
          <p:cNvPr id="8" name="Picture 7">
            <a:extLst>
              <a:ext uri="{FF2B5EF4-FFF2-40B4-BE49-F238E27FC236}">
                <a16:creationId xmlns:a16="http://schemas.microsoft.com/office/drawing/2014/main" id="{6DAFDE96-F7B0-224C-A929-1BEC3DD64E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554" y="444688"/>
            <a:ext cx="1531863" cy="763224"/>
          </a:xfrm>
          <a:prstGeom prst="rect">
            <a:avLst/>
          </a:prstGeom>
        </p:spPr>
      </p:pic>
    </p:spTree>
    <p:extLst>
      <p:ext uri="{BB962C8B-B14F-4D97-AF65-F5344CB8AC3E}">
        <p14:creationId xmlns:p14="http://schemas.microsoft.com/office/powerpoint/2010/main" val="331323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imag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46D811-D4A3-A74F-A5E4-1F4AFCF8E4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009FDF"/>
          </a:solidFill>
        </p:spPr>
      </p:pic>
      <p:sp>
        <p:nvSpPr>
          <p:cNvPr id="3" name="Date Placeholder 2">
            <a:extLst>
              <a:ext uri="{FF2B5EF4-FFF2-40B4-BE49-F238E27FC236}">
                <a16:creationId xmlns:a16="http://schemas.microsoft.com/office/drawing/2014/main" id="{BD62E911-1C7A-DB41-98EE-13939D27C0E7}"/>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4" name="Footer Placeholder 3">
            <a:extLst>
              <a:ext uri="{FF2B5EF4-FFF2-40B4-BE49-F238E27FC236}">
                <a16:creationId xmlns:a16="http://schemas.microsoft.com/office/drawing/2014/main" id="{36A96F66-3F2E-B240-AB4A-D6138736B9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DF4EB1-62A6-FA47-8FFE-B039305A151C}"/>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7" name="Title 1">
            <a:extLst>
              <a:ext uri="{FF2B5EF4-FFF2-40B4-BE49-F238E27FC236}">
                <a16:creationId xmlns:a16="http://schemas.microsoft.com/office/drawing/2014/main" id="{0A2B159F-4FC2-460B-B34F-EDC587A63C9F}"/>
              </a:ext>
            </a:extLst>
          </p:cNvPr>
          <p:cNvSpPr>
            <a:spLocks noGrp="1"/>
          </p:cNvSpPr>
          <p:nvPr>
            <p:ph type="title" hasCustomPrompt="1"/>
          </p:nvPr>
        </p:nvSpPr>
        <p:spPr>
          <a:xfrm>
            <a:off x="564802" y="5439103"/>
            <a:ext cx="4819999" cy="662060"/>
          </a:xfrm>
          <a:solidFill>
            <a:srgbClr val="009FDF"/>
          </a:solidFill>
        </p:spPr>
        <p:txBody>
          <a:bodyPr anchor="b">
            <a:normAutofit/>
          </a:bodyPr>
          <a:lstStyle>
            <a:lvl1pPr>
              <a:defRPr lang="en-US" sz="4000" b="1" kern="1200" dirty="0">
                <a:solidFill>
                  <a:schemeClr val="bg1"/>
                </a:solidFill>
                <a:latin typeface="Arial" panose="020B0604020202020204" pitchFamily="34" charset="0"/>
                <a:ea typeface="+mn-ea"/>
                <a:cs typeface="Arial" panose="020B0604020202020204" pitchFamily="34" charset="0"/>
              </a:defRPr>
            </a:lvl1pPr>
          </a:lstStyle>
          <a:p>
            <a:r>
              <a:rPr lang="en-US"/>
              <a:t>Title</a:t>
            </a:r>
          </a:p>
        </p:txBody>
      </p:sp>
    </p:spTree>
    <p:extLst>
      <p:ext uri="{BB962C8B-B14F-4D97-AF65-F5344CB8AC3E}">
        <p14:creationId xmlns:p14="http://schemas.microsoft.com/office/powerpoint/2010/main" val="350859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03F3-659C-784F-9619-0CD96B2EF0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AF110F-6586-A841-95E5-11664AEF02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CE80F2-2393-844C-9E81-AC11C8578843}"/>
              </a:ext>
            </a:extLst>
          </p:cNvPr>
          <p:cNvSpPr>
            <a:spLocks noGrp="1"/>
          </p:cNvSpPr>
          <p:nvPr>
            <p:ph type="dt" sz="half" idx="10"/>
          </p:nvPr>
        </p:nvSpPr>
        <p:spPr/>
        <p:txBody>
          <a:bodyPr/>
          <a:lstStyle/>
          <a:p>
            <a:fld id="{5FFC94F8-6189-F94E-8542-E408CED831A1}" type="datetimeFigureOut">
              <a:rPr lang="en-US" smtClean="0"/>
              <a:t>9/24/22</a:t>
            </a:fld>
            <a:endParaRPr lang="en-US"/>
          </a:p>
        </p:txBody>
      </p:sp>
      <p:sp>
        <p:nvSpPr>
          <p:cNvPr id="5" name="Footer Placeholder 4">
            <a:extLst>
              <a:ext uri="{FF2B5EF4-FFF2-40B4-BE49-F238E27FC236}">
                <a16:creationId xmlns:a16="http://schemas.microsoft.com/office/drawing/2014/main" id="{8810E97B-2A53-D041-B0AC-553869D1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C8B67-3318-8548-B5BF-FE5816CB8EE4}"/>
              </a:ext>
            </a:extLst>
          </p:cNvPr>
          <p:cNvSpPr>
            <a:spLocks noGrp="1"/>
          </p:cNvSpPr>
          <p:nvPr>
            <p:ph type="sldNum" sz="quarter" idx="12"/>
          </p:nvPr>
        </p:nvSpPr>
        <p:spPr/>
        <p:txBody>
          <a:bodyPr/>
          <a:lstStyle/>
          <a:p>
            <a:fld id="{4670D2DA-B75A-0642-ADE9-2ED9481B82B9}" type="slidenum">
              <a:rPr lang="en-US" smtClean="0"/>
              <a:t>‹#›</a:t>
            </a:fld>
            <a:endParaRPr lang="en-US"/>
          </a:p>
        </p:txBody>
      </p:sp>
    </p:spTree>
    <p:extLst>
      <p:ext uri="{BB962C8B-B14F-4D97-AF65-F5344CB8AC3E}">
        <p14:creationId xmlns:p14="http://schemas.microsoft.com/office/powerpoint/2010/main" val="501337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no image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5" name="Picture 4">
            <a:extLst>
              <a:ext uri="{FF2B5EF4-FFF2-40B4-BE49-F238E27FC236}">
                <a16:creationId xmlns:a16="http://schemas.microsoft.com/office/drawing/2014/main" id="{C488721B-4E91-4EC8-B323-3D3B2B5406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40997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no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FA61CB-6CCF-4EE9-80E7-B3FB9EC71B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421890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no imag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DFB3E9-C7F4-4E2A-99BB-675EDAE1C3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728387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 no imag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C11594-1981-424B-A61B-D9494C552E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2669352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 no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4B27D6-4694-440A-976A-53EDCAE562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E3FE0F45-E1C4-4879-BA3B-BBCE105F93CD}"/>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4" name="Footer Placeholder 3">
            <a:extLst>
              <a:ext uri="{FF2B5EF4-FFF2-40B4-BE49-F238E27FC236}">
                <a16:creationId xmlns:a16="http://schemas.microsoft.com/office/drawing/2014/main" id="{BB77C35E-3DD7-42F1-B105-BF67AB812D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E0C8EC-B4EC-4B05-89E9-1672E8F5F85C}"/>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7" name="Title 1">
            <a:extLst>
              <a:ext uri="{FF2B5EF4-FFF2-40B4-BE49-F238E27FC236}">
                <a16:creationId xmlns:a16="http://schemas.microsoft.com/office/drawing/2014/main" id="{1ED985A2-963B-46E3-A5F0-F3274574B2D3}"/>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016522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 no image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F8582-F50C-47C0-8865-3073024F85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410436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no image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275973-DA4E-4D7F-B773-E486FB2081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4279832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no image 8">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BB5455-985C-4D7F-8740-66B98AE146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914148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no image 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14F0AF-993E-4AAE-AB32-3F8C2A8BA2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6" name="Title 1">
            <a:extLst>
              <a:ext uri="{FF2B5EF4-FFF2-40B4-BE49-F238E27FC236}">
                <a16:creationId xmlns:a16="http://schemas.microsoft.com/office/drawing/2014/main" id="{9E59AD8F-78EB-4102-89D7-E6D567C0BF06}"/>
              </a:ext>
            </a:extLst>
          </p:cNvPr>
          <p:cNvSpPr>
            <a:spLocks noGrp="1"/>
          </p:cNvSpPr>
          <p:nvPr>
            <p:ph type="title" hasCustomPrompt="1"/>
          </p:nvPr>
        </p:nvSpPr>
        <p:spPr>
          <a:xfrm>
            <a:off x="838201"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210583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81B0-E036-D447-A7DF-3FE117CBC1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5EC91C-1BF7-564D-9B1E-92273275E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DFE3D2-9920-7247-9572-F04816FD13AE}"/>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974BA568-7025-8846-A340-20EE97311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D4DDC-2624-1141-A4F6-9A0E09B6BABC}"/>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10862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D2C9-ACED-DE49-A0CA-A83C76ECAB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5A3F35-6EFD-5F46-9BFA-028AD62A73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EB7774-DD94-474B-BA13-146B749DDE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7BCA2A-EA28-194C-894B-AD2438B361D9}"/>
              </a:ext>
            </a:extLst>
          </p:cNvPr>
          <p:cNvSpPr>
            <a:spLocks noGrp="1"/>
          </p:cNvSpPr>
          <p:nvPr>
            <p:ph type="dt" sz="half" idx="10"/>
          </p:nvPr>
        </p:nvSpPr>
        <p:spPr/>
        <p:txBody>
          <a:bodyPr/>
          <a:lstStyle/>
          <a:p>
            <a:fld id="{5FFC94F8-6189-F94E-8542-E408CED831A1}" type="datetimeFigureOut">
              <a:rPr lang="en-US" smtClean="0"/>
              <a:t>9/24/22</a:t>
            </a:fld>
            <a:endParaRPr lang="en-US"/>
          </a:p>
        </p:txBody>
      </p:sp>
      <p:sp>
        <p:nvSpPr>
          <p:cNvPr id="6" name="Footer Placeholder 5">
            <a:extLst>
              <a:ext uri="{FF2B5EF4-FFF2-40B4-BE49-F238E27FC236}">
                <a16:creationId xmlns:a16="http://schemas.microsoft.com/office/drawing/2014/main" id="{D6568169-4B70-BF4F-9F28-B29EF4FF5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8AB7E-3C32-BF4D-AF9F-4722E1D98CB5}"/>
              </a:ext>
            </a:extLst>
          </p:cNvPr>
          <p:cNvSpPr>
            <a:spLocks noGrp="1"/>
          </p:cNvSpPr>
          <p:nvPr>
            <p:ph type="sldNum" sz="quarter" idx="12"/>
          </p:nvPr>
        </p:nvSpPr>
        <p:spPr/>
        <p:txBody>
          <a:bodyPr/>
          <a:lstStyle/>
          <a:p>
            <a:fld id="{4670D2DA-B75A-0642-ADE9-2ED9481B82B9}" type="slidenum">
              <a:rPr lang="en-US" smtClean="0"/>
              <a:t>‹#›</a:t>
            </a:fld>
            <a:endParaRPr lang="en-US"/>
          </a:p>
        </p:txBody>
      </p:sp>
    </p:spTree>
    <p:extLst>
      <p:ext uri="{BB962C8B-B14F-4D97-AF65-F5344CB8AC3E}">
        <p14:creationId xmlns:p14="http://schemas.microsoft.com/office/powerpoint/2010/main" val="157169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B6EF-0F3F-3C40-AFD8-B4ED862FC8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4A9B15-E328-4D48-8FAE-091208BD2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9B54ED-AC0C-6C41-80BF-55727540E7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295E9B-8C49-AD4F-B825-FBBB62F46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62E85A-7E3B-B345-95A0-CCB890D904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49C9A9E-C588-F347-9522-AAFB41550389}"/>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8" name="Footer Placeholder 7">
            <a:extLst>
              <a:ext uri="{FF2B5EF4-FFF2-40B4-BE49-F238E27FC236}">
                <a16:creationId xmlns:a16="http://schemas.microsoft.com/office/drawing/2014/main" id="{181C3050-CD10-854A-88D9-5418BFE92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A78B8-CB20-0844-BBBB-9FB8100B8C0A}"/>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281923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B96F-5BCF-9E4E-BB16-C14F3FFF41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CC1089-B63C-1C46-80CB-73D1840BBA08}"/>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4" name="Footer Placeholder 3">
            <a:extLst>
              <a:ext uri="{FF2B5EF4-FFF2-40B4-BE49-F238E27FC236}">
                <a16:creationId xmlns:a16="http://schemas.microsoft.com/office/drawing/2014/main" id="{5BC971A0-EE58-484A-9936-0E9C9E58A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33C4A-6909-DD47-B200-74B852A68FF2}"/>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231455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8F1FF-F15D-F14D-872E-47B0769CE99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3" name="Footer Placeholder 2">
            <a:extLst>
              <a:ext uri="{FF2B5EF4-FFF2-40B4-BE49-F238E27FC236}">
                <a16:creationId xmlns:a16="http://schemas.microsoft.com/office/drawing/2014/main" id="{C67E1131-EADD-AC45-920C-D05101DA5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F816E-26FD-D445-939A-886DBD01620E}"/>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34745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1107-21ED-6645-875A-06E53225EC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9A485B-B9E9-8041-9952-29EB1F63E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529580-3F80-C44B-922C-FE4EDE4FE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36CF06-D812-464C-A0D3-E65D54A7A41C}"/>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6" name="Footer Placeholder 5">
            <a:extLst>
              <a:ext uri="{FF2B5EF4-FFF2-40B4-BE49-F238E27FC236}">
                <a16:creationId xmlns:a16="http://schemas.microsoft.com/office/drawing/2014/main" id="{67DAAD02-68B7-584B-95C7-1269F9E67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A15D8-4415-AC43-8100-EB6ED70D519E}"/>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39234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89B4-EFE6-9941-A0A3-C8D5D54D66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192CE5-A5BD-D149-AF20-081EF796B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12D3D-ED09-9842-929C-15CB85CF9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8F341D-2D31-9041-B70F-5CBAAE035C50}"/>
              </a:ext>
            </a:extLst>
          </p:cNvPr>
          <p:cNvSpPr>
            <a:spLocks noGrp="1"/>
          </p:cNvSpPr>
          <p:nvPr>
            <p:ph type="dt" sz="half" idx="10"/>
          </p:nvPr>
        </p:nvSpPr>
        <p:spPr/>
        <p:txBody>
          <a:bodyPr/>
          <a:lstStyle/>
          <a:p>
            <a:fld id="{6287191F-8C38-AF48-8E3C-1D86AD82874A}" type="datetimeFigureOut">
              <a:rPr lang="en-US" smtClean="0"/>
              <a:t>9/24/22</a:t>
            </a:fld>
            <a:endParaRPr lang="en-US"/>
          </a:p>
        </p:txBody>
      </p:sp>
      <p:sp>
        <p:nvSpPr>
          <p:cNvPr id="6" name="Footer Placeholder 5">
            <a:extLst>
              <a:ext uri="{FF2B5EF4-FFF2-40B4-BE49-F238E27FC236}">
                <a16:creationId xmlns:a16="http://schemas.microsoft.com/office/drawing/2014/main" id="{3995B654-5744-824B-B639-BE0443AB9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3C86-B4BF-7B47-BA9F-F8C58CFCC9A5}"/>
              </a:ext>
            </a:extLst>
          </p:cNvPr>
          <p:cNvSpPr>
            <a:spLocks noGrp="1"/>
          </p:cNvSpPr>
          <p:nvPr>
            <p:ph type="sldNum" sz="quarter" idx="12"/>
          </p:nvPr>
        </p:nvSpPr>
        <p:spPr/>
        <p:txBody>
          <a:bodyPr/>
          <a:lstStyle/>
          <a:p>
            <a:fld id="{45E6B147-1C8A-A447-BBAC-D422CEF64DFA}" type="slidenum">
              <a:rPr lang="en-US" smtClean="0"/>
              <a:t>‹#›</a:t>
            </a:fld>
            <a:endParaRPr lang="en-US"/>
          </a:p>
        </p:txBody>
      </p:sp>
    </p:spTree>
    <p:extLst>
      <p:ext uri="{BB962C8B-B14F-4D97-AF65-F5344CB8AC3E}">
        <p14:creationId xmlns:p14="http://schemas.microsoft.com/office/powerpoint/2010/main" val="173049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1EDAD-E9C4-B340-8E50-2ABC06D56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722EE9-E4FE-AA44-A801-133CE7FD1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70F4C5-0059-DD4B-A54A-F7D93CEB1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7191F-8C38-AF48-8E3C-1D86AD82874A}" type="datetimeFigureOut">
              <a:rPr lang="en-US" smtClean="0"/>
              <a:t>9/24/22</a:t>
            </a:fld>
            <a:endParaRPr lang="en-US"/>
          </a:p>
        </p:txBody>
      </p:sp>
      <p:sp>
        <p:nvSpPr>
          <p:cNvPr id="5" name="Footer Placeholder 4">
            <a:extLst>
              <a:ext uri="{FF2B5EF4-FFF2-40B4-BE49-F238E27FC236}">
                <a16:creationId xmlns:a16="http://schemas.microsoft.com/office/drawing/2014/main" id="{2440C014-8360-B34F-ADC8-8AAC15BC4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74911C-452A-B749-97F3-36CB821B2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B147-1C8A-A447-BBAC-D422CEF64DFA}" type="slidenum">
              <a:rPr lang="en-US" smtClean="0"/>
              <a:t>‹#›</a:t>
            </a:fld>
            <a:endParaRPr lang="en-US"/>
          </a:p>
        </p:txBody>
      </p:sp>
    </p:spTree>
    <p:extLst>
      <p:ext uri="{BB962C8B-B14F-4D97-AF65-F5344CB8AC3E}">
        <p14:creationId xmlns:p14="http://schemas.microsoft.com/office/powerpoint/2010/main" val="333205825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687" r:id="rId13"/>
    <p:sldLayoutId id="2147483650" r:id="rId14"/>
    <p:sldLayoutId id="2147483652" r:id="rId15"/>
    <p:sldLayoutId id="2147483668" r:id="rId16"/>
    <p:sldLayoutId id="2147483670" r:id="rId17"/>
    <p:sldLayoutId id="2147483669" r:id="rId18"/>
    <p:sldLayoutId id="2147483654" r:id="rId19"/>
    <p:sldLayoutId id="2147483655" r:id="rId20"/>
    <p:sldLayoutId id="2147483660" r:id="rId21"/>
    <p:sldLayoutId id="2147483661" r:id="rId22"/>
    <p:sldLayoutId id="2147483662" r:id="rId23"/>
    <p:sldLayoutId id="2147483667" r:id="rId24"/>
    <p:sldLayoutId id="2147483663" r:id="rId25"/>
    <p:sldLayoutId id="2147483664" r:id="rId26"/>
    <p:sldLayoutId id="2147483665" r:id="rId27"/>
    <p:sldLayoutId id="214748366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mohurley.blogspot.com/2017/04/ferryland-iceberg.html" TargetMode="External"/><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85DCBD-4D04-3F4C-A3F7-306F0128F8A3}"/>
              </a:ext>
            </a:extLst>
          </p:cNvPr>
          <p:cNvSpPr txBox="1"/>
          <p:nvPr/>
        </p:nvSpPr>
        <p:spPr>
          <a:xfrm>
            <a:off x="836674" y="3540802"/>
            <a:ext cx="10515600" cy="2184301"/>
          </a:xfrm>
          <a:prstGeom prst="rect">
            <a:avLst/>
          </a:prstGeom>
        </p:spPr>
        <p:txBody>
          <a:bodyPr vert="horz" lIns="91440" tIns="45720" rIns="91440" bIns="45720" rtlCol="0" anchor="ctr">
            <a:normAutofit lnSpcReduction="10000"/>
          </a:bodyPr>
          <a:lstStyle/>
          <a:p>
            <a:pPr algn="ctr" defTabSz="914400">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pPr>
            <a:r>
              <a:rPr lang="en-US" sz="2800" b="1" dirty="0">
                <a:latin typeface="Arial" panose="020B0604020202020204" pitchFamily="34" charset="0"/>
                <a:ea typeface="+mj-ea"/>
                <a:cs typeface="Arial" panose="020B0604020202020204" pitchFamily="34" charset="0"/>
              </a:rPr>
              <a:t>UPDATE ON THE IMPLEMENTATION OF THE </a:t>
            </a:r>
          </a:p>
          <a:p>
            <a:pPr algn="ctr" defTabSz="914400">
              <a:lnSpc>
                <a:spcPct val="90000"/>
              </a:lnSpc>
              <a:spcBef>
                <a:spcPct val="0"/>
              </a:spcBef>
              <a:spcAft>
                <a:spcPts val="600"/>
              </a:spcAft>
            </a:pPr>
            <a:r>
              <a:rPr lang="en-US" sz="2800" b="1" dirty="0">
                <a:latin typeface="Arial" panose="020B0604020202020204" pitchFamily="34" charset="0"/>
                <a:ea typeface="+mj-ea"/>
                <a:cs typeface="Arial" panose="020B0604020202020204" pitchFamily="34" charset="0"/>
              </a:rPr>
              <a:t>MENTAL HEALTH STRATEGY</a:t>
            </a:r>
          </a:p>
          <a:p>
            <a:pPr algn="ctr" defTabSz="914400">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pPr>
            <a:r>
              <a:rPr lang="en-US" sz="2800" b="1" dirty="0">
                <a:latin typeface="Arial" panose="020B0604020202020204" pitchFamily="34" charset="0"/>
                <a:ea typeface="+mj-ea"/>
                <a:cs typeface="Arial" panose="020B0604020202020204" pitchFamily="34" charset="0"/>
              </a:rPr>
              <a:t>26</a:t>
            </a:r>
            <a:r>
              <a:rPr lang="en-US" sz="2800" b="1" baseline="30000" dirty="0">
                <a:latin typeface="Arial" panose="020B0604020202020204" pitchFamily="34" charset="0"/>
                <a:ea typeface="+mj-ea"/>
                <a:cs typeface="Arial" panose="020B0604020202020204" pitchFamily="34" charset="0"/>
              </a:rPr>
              <a:t>TH</a:t>
            </a:r>
            <a:r>
              <a:rPr lang="en-US" sz="2800" b="1" dirty="0">
                <a:latin typeface="Arial" panose="020B0604020202020204" pitchFamily="34" charset="0"/>
                <a:ea typeface="+mj-ea"/>
                <a:cs typeface="Arial" panose="020B0604020202020204" pitchFamily="34" charset="0"/>
              </a:rPr>
              <a:t> SEP 2022</a:t>
            </a:r>
          </a:p>
        </p:txBody>
      </p:sp>
      <p:pic>
        <p:nvPicPr>
          <p:cNvPr id="4" name="Picture 3" descr="A close up of a logo&#10;&#10;Description automatically generated">
            <a:extLst>
              <a:ext uri="{FF2B5EF4-FFF2-40B4-BE49-F238E27FC236}">
                <a16:creationId xmlns:a16="http://schemas.microsoft.com/office/drawing/2014/main" id="{6F3A191A-EBB5-AF40-BAEF-EDC6A238DF80}"/>
              </a:ext>
            </a:extLst>
          </p:cNvPr>
          <p:cNvPicPr>
            <a:picLocks noChangeAspect="1"/>
          </p:cNvPicPr>
          <p:nvPr/>
        </p:nvPicPr>
        <p:blipFill rotWithShape="1">
          <a:blip r:embed="rId3"/>
          <a:srcRect t="888" b="14895"/>
          <a:stretch/>
        </p:blipFill>
        <p:spPr>
          <a:xfrm>
            <a:off x="1079129" y="337617"/>
            <a:ext cx="10030691" cy="3505722"/>
          </a:xfrm>
          <a:prstGeom prst="rect">
            <a:avLst/>
          </a:prstGeom>
        </p:spPr>
      </p:pic>
      <p:sp>
        <p:nvSpPr>
          <p:cNvPr id="3" name="TextBox 2">
            <a:extLst>
              <a:ext uri="{FF2B5EF4-FFF2-40B4-BE49-F238E27FC236}">
                <a16:creationId xmlns:a16="http://schemas.microsoft.com/office/drawing/2014/main" id="{998AB4C0-E956-384A-817B-E5B563CEE253}"/>
              </a:ext>
            </a:extLst>
          </p:cNvPr>
          <p:cNvSpPr txBox="1"/>
          <p:nvPr/>
        </p:nvSpPr>
        <p:spPr>
          <a:xfrm>
            <a:off x="8307977" y="6191794"/>
            <a:ext cx="184731" cy="369332"/>
          </a:xfrm>
          <a:prstGeom prst="rect">
            <a:avLst/>
          </a:prstGeom>
          <a:noFill/>
        </p:spPr>
        <p:txBody>
          <a:bodyPr wrap="none" rtlCol="0">
            <a:spAutoFit/>
          </a:bodyPr>
          <a:lstStyle/>
          <a:p>
            <a:endParaRPr lang="en-US"/>
          </a:p>
        </p:txBody>
      </p:sp>
      <p:sp>
        <p:nvSpPr>
          <p:cNvPr id="6" name="Rectangle 1">
            <a:extLst>
              <a:ext uri="{FF2B5EF4-FFF2-40B4-BE49-F238E27FC236}">
                <a16:creationId xmlns:a16="http://schemas.microsoft.com/office/drawing/2014/main" id="{777BAD60-0DBF-4289-901E-DDA432C3A58F}"/>
              </a:ext>
            </a:extLst>
          </p:cNvPr>
          <p:cNvSpPr>
            <a:spLocks noChangeArrowheads="1"/>
          </p:cNvSpPr>
          <p:nvPr/>
        </p:nvSpPr>
        <p:spPr bwMode="auto">
          <a:xfrm>
            <a:off x="838200" y="5422565"/>
            <a:ext cx="1083798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Helvetica"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727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4BEC833-C370-704C-B46B-B235F00CC761}"/>
              </a:ext>
            </a:extLst>
          </p:cNvPr>
          <p:cNvPicPr>
            <a:picLocks noChangeAspect="1"/>
          </p:cNvPicPr>
          <p:nvPr/>
        </p:nvPicPr>
        <p:blipFill>
          <a:blip r:embed="rId2"/>
          <a:stretch>
            <a:fillRect/>
          </a:stretch>
        </p:blipFill>
        <p:spPr>
          <a:xfrm>
            <a:off x="3299732" y="0"/>
            <a:ext cx="5592536" cy="6858000"/>
          </a:xfrm>
          <a:prstGeom prst="rect">
            <a:avLst/>
          </a:prstGeom>
        </p:spPr>
      </p:pic>
    </p:spTree>
    <p:extLst>
      <p:ext uri="{BB962C8B-B14F-4D97-AF65-F5344CB8AC3E}">
        <p14:creationId xmlns:p14="http://schemas.microsoft.com/office/powerpoint/2010/main" val="336535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website&#10;&#10;Description automatically generated">
            <a:extLst>
              <a:ext uri="{FF2B5EF4-FFF2-40B4-BE49-F238E27FC236}">
                <a16:creationId xmlns:a16="http://schemas.microsoft.com/office/drawing/2014/main" id="{DAFBF966-544D-2246-BAEB-28D2AA8FAF1B}"/>
              </a:ext>
            </a:extLst>
          </p:cNvPr>
          <p:cNvPicPr>
            <a:picLocks noChangeAspect="1"/>
          </p:cNvPicPr>
          <p:nvPr/>
        </p:nvPicPr>
        <p:blipFill>
          <a:blip r:embed="rId3"/>
          <a:stretch>
            <a:fillRect/>
          </a:stretch>
        </p:blipFill>
        <p:spPr>
          <a:xfrm>
            <a:off x="2343150" y="1238250"/>
            <a:ext cx="7505700" cy="4381500"/>
          </a:xfrm>
          <a:prstGeom prst="rect">
            <a:avLst/>
          </a:prstGeom>
        </p:spPr>
      </p:pic>
    </p:spTree>
    <p:extLst>
      <p:ext uri="{BB962C8B-B14F-4D97-AF65-F5344CB8AC3E}">
        <p14:creationId xmlns:p14="http://schemas.microsoft.com/office/powerpoint/2010/main" val="281314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AE202-F25C-744E-92B8-CB46D7318528}"/>
              </a:ext>
            </a:extLst>
          </p:cNvPr>
          <p:cNvSpPr>
            <a:spLocks noGrp="1"/>
          </p:cNvSpPr>
          <p:nvPr>
            <p:ph type="title"/>
          </p:nvPr>
        </p:nvSpPr>
        <p:spPr>
          <a:xfrm>
            <a:off x="4086447" y="1084521"/>
            <a:ext cx="4019107" cy="1361347"/>
          </a:xfrm>
        </p:spPr>
        <p:txBody>
          <a:bodyPr vert="horz" lIns="91440" tIns="45720" rIns="91440" bIns="45720" rtlCol="0" anchor="b">
            <a:normAutofit/>
          </a:bodyPr>
          <a:lstStyle/>
          <a:p>
            <a:pPr algn="ctr"/>
            <a:r>
              <a:rPr lang="en-US" sz="2800" kern="1200">
                <a:solidFill>
                  <a:schemeClr val="bg1">
                    <a:alpha val="60000"/>
                  </a:schemeClr>
                </a:solidFill>
                <a:effectLst>
                  <a:glow rad="818331">
                    <a:schemeClr val="accent1">
                      <a:alpha val="40000"/>
                    </a:schemeClr>
                  </a:glow>
                </a:effectLst>
                <a:ea typeface="+mj-ea"/>
              </a:rPr>
              <a:t>Other important initiatives</a:t>
            </a:r>
          </a:p>
        </p:txBody>
      </p:sp>
      <p:pic>
        <p:nvPicPr>
          <p:cNvPr id="6" name="Picture 5" descr="A picture containing text, road, person&#10;&#10;Description automatically generated">
            <a:extLst>
              <a:ext uri="{FF2B5EF4-FFF2-40B4-BE49-F238E27FC236}">
                <a16:creationId xmlns:a16="http://schemas.microsoft.com/office/drawing/2014/main" id="{D290C658-AEB7-7943-8428-B683C1471D02}"/>
              </a:ext>
            </a:extLst>
          </p:cNvPr>
          <p:cNvPicPr>
            <a:picLocks noChangeAspect="1"/>
          </p:cNvPicPr>
          <p:nvPr/>
        </p:nvPicPr>
        <p:blipFill rotWithShape="1">
          <a:blip r:embed="rId3"/>
          <a:srcRect l="11973" r="11973"/>
          <a:stretch/>
        </p:blipFill>
        <p:spPr>
          <a:xfrm>
            <a:off x="680483" y="685795"/>
            <a:ext cx="2931299" cy="5486400"/>
          </a:xfrm>
          <a:prstGeom prst="rect">
            <a:avLst/>
          </a:prstGeom>
        </p:spPr>
      </p:pic>
      <p:sp>
        <p:nvSpPr>
          <p:cNvPr id="3" name="Text Placeholder 2">
            <a:extLst>
              <a:ext uri="{FF2B5EF4-FFF2-40B4-BE49-F238E27FC236}">
                <a16:creationId xmlns:a16="http://schemas.microsoft.com/office/drawing/2014/main" id="{6A558F57-434A-274C-9924-405D4F93E7C9}"/>
              </a:ext>
            </a:extLst>
          </p:cNvPr>
          <p:cNvSpPr>
            <a:spLocks noGrp="1"/>
          </p:cNvSpPr>
          <p:nvPr>
            <p:ph type="body" sz="quarter" idx="13"/>
          </p:nvPr>
        </p:nvSpPr>
        <p:spPr>
          <a:xfrm>
            <a:off x="4107711" y="2870498"/>
            <a:ext cx="3976577" cy="3083270"/>
          </a:xfrm>
        </p:spPr>
        <p:txBody>
          <a:bodyPr vert="horz" lIns="91440" tIns="45720" rIns="91440" bIns="45720" rtlCol="0" anchor="t">
            <a:normAutofit/>
          </a:bodyPr>
          <a:lstStyle/>
          <a:p>
            <a:pPr algn="ctr"/>
            <a:r>
              <a:rPr lang="en-US" sz="2000" dirty="0">
                <a:solidFill>
                  <a:schemeClr val="bg1"/>
                </a:solidFill>
              </a:rPr>
              <a:t>Protect Life 2</a:t>
            </a:r>
          </a:p>
          <a:p>
            <a:pPr algn="ctr"/>
            <a:r>
              <a:rPr lang="en-US" sz="2000" dirty="0">
                <a:solidFill>
                  <a:schemeClr val="bg1"/>
                </a:solidFill>
              </a:rPr>
              <a:t>Framework for Schools</a:t>
            </a:r>
          </a:p>
          <a:p>
            <a:pPr algn="ctr"/>
            <a:r>
              <a:rPr lang="en-GB" sz="2000" b="0" i="0" dirty="0">
                <a:solidFill>
                  <a:schemeClr val="bg1"/>
                </a:solidFill>
                <a:effectLst/>
              </a:rPr>
              <a:t>Preventing Harm, Empowering Recovery</a:t>
            </a:r>
            <a:endParaRPr lang="en-US" sz="2000" dirty="0">
              <a:solidFill>
                <a:schemeClr val="bg1"/>
              </a:solidFill>
              <a:latin typeface="+mn-lt"/>
              <a:cs typeface="+mn-cs"/>
            </a:endParaRPr>
          </a:p>
        </p:txBody>
      </p:sp>
      <p:pic>
        <p:nvPicPr>
          <p:cNvPr id="5" name="Picture 4" descr="Background pattern&#10;&#10;Description automatically generated">
            <a:extLst>
              <a:ext uri="{FF2B5EF4-FFF2-40B4-BE49-F238E27FC236}">
                <a16:creationId xmlns:a16="http://schemas.microsoft.com/office/drawing/2014/main" id="{5400714A-EB02-4EC7-8C81-F5689CD98CFD}"/>
              </a:ext>
            </a:extLst>
          </p:cNvPr>
          <p:cNvPicPr>
            <a:picLocks noChangeAspect="1"/>
          </p:cNvPicPr>
          <p:nvPr/>
        </p:nvPicPr>
        <p:blipFill rotWithShape="1">
          <a:blip r:embed="rId4"/>
          <a:srcRect l="25153" r="21891"/>
          <a:stretch/>
        </p:blipFill>
        <p:spPr>
          <a:xfrm>
            <a:off x="8606117" y="685805"/>
            <a:ext cx="2905400" cy="5486399"/>
          </a:xfrm>
          <a:prstGeom prst="rect">
            <a:avLst/>
          </a:prstGeom>
        </p:spPr>
      </p:pic>
    </p:spTree>
    <p:extLst>
      <p:ext uri="{BB962C8B-B14F-4D97-AF65-F5344CB8AC3E}">
        <p14:creationId xmlns:p14="http://schemas.microsoft.com/office/powerpoint/2010/main" val="129973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845C8-3959-9431-8884-2E610790940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solidFill>
                  <a:schemeClr val="tx1"/>
                </a:solidFill>
                <a:ea typeface="+mj-ea"/>
              </a:rPr>
              <a:t>Recession &amp; suicide</a:t>
            </a:r>
          </a:p>
        </p:txBody>
      </p:sp>
      <p:sp>
        <p:nvSpPr>
          <p:cNvPr id="2" name="Text Placeholder 1">
            <a:extLst>
              <a:ext uri="{FF2B5EF4-FFF2-40B4-BE49-F238E27FC236}">
                <a16:creationId xmlns:a16="http://schemas.microsoft.com/office/drawing/2014/main" id="{7CF0AEBE-2208-7FF7-79CA-51038E2822E0}"/>
              </a:ext>
            </a:extLst>
          </p:cNvPr>
          <p:cNvSpPr>
            <a:spLocks noGrp="1"/>
          </p:cNvSpPr>
          <p:nvPr>
            <p:ph type="body" sz="quarter" idx="13"/>
          </p:nvPr>
        </p:nvSpPr>
        <p:spPr>
          <a:xfrm>
            <a:off x="4965432" y="2438400"/>
            <a:ext cx="7060562" cy="3785419"/>
          </a:xfrm>
        </p:spPr>
        <p:txBody>
          <a:bodyPr vert="horz" lIns="91440" tIns="45720" rIns="91440" bIns="45720" rtlCol="0">
            <a:normAutofit/>
          </a:bodyPr>
          <a:lstStyle/>
          <a:p>
            <a:pPr indent="-228600">
              <a:buFont typeface="Arial" panose="020B0604020202020204" pitchFamily="34" charset="0"/>
              <a:buChar char="•"/>
            </a:pPr>
            <a:r>
              <a:rPr lang="en-US" sz="1400" dirty="0">
                <a:effectLst/>
                <a:latin typeface="+mn-lt"/>
                <a:cs typeface="+mn-cs"/>
              </a:rPr>
              <a:t>2008 economic crisis </a:t>
            </a:r>
            <a:r>
              <a:rPr lang="en-US" sz="1400" dirty="0">
                <a:effectLst/>
                <a:latin typeface="+mn-lt"/>
                <a:cs typeface="+mn-cs"/>
                <a:sym typeface="Wingdings" pitchFamily="2" charset="2"/>
              </a:rPr>
              <a:t> </a:t>
            </a:r>
            <a:r>
              <a:rPr lang="en-US" sz="1400" dirty="0">
                <a:latin typeface="+mn-lt"/>
                <a:cs typeface="+mn-cs"/>
              </a:rPr>
              <a:t>inc. in suicides in countries </a:t>
            </a:r>
            <a:r>
              <a:rPr lang="en-US" sz="1400" dirty="0">
                <a:effectLst/>
                <a:latin typeface="+mn-lt"/>
                <a:cs typeface="+mn-cs"/>
              </a:rPr>
              <a:t>without strong financial protections. </a:t>
            </a:r>
          </a:p>
          <a:p>
            <a:pPr indent="-228600">
              <a:buFont typeface="Arial" panose="020B0604020202020204" pitchFamily="34" charset="0"/>
              <a:buChar char="•"/>
            </a:pPr>
            <a:r>
              <a:rPr lang="en-US" sz="1400" dirty="0">
                <a:latin typeface="+mn-lt"/>
                <a:cs typeface="+mn-cs"/>
              </a:rPr>
              <a:t>1000 additional deaths in England 2008-2010. </a:t>
            </a:r>
            <a:endParaRPr lang="en-US" sz="1400" dirty="0">
              <a:effectLst/>
              <a:latin typeface="+mn-lt"/>
              <a:cs typeface="+mn-cs"/>
            </a:endParaRPr>
          </a:p>
          <a:p>
            <a:pPr indent="-228600">
              <a:buFont typeface="Arial" panose="020B0604020202020204" pitchFamily="34" charset="0"/>
              <a:buChar char="•"/>
            </a:pPr>
            <a:r>
              <a:rPr lang="en-US" sz="1400" dirty="0" err="1">
                <a:effectLst/>
                <a:latin typeface="+mn-lt"/>
                <a:cs typeface="+mn-cs"/>
              </a:rPr>
              <a:t>RoI</a:t>
            </a:r>
            <a:r>
              <a:rPr lang="en-US" sz="1400" dirty="0">
                <a:effectLst/>
                <a:latin typeface="+mn-lt"/>
                <a:cs typeface="+mn-cs"/>
              </a:rPr>
              <a:t>:</a:t>
            </a:r>
            <a:r>
              <a:rPr lang="en-US" sz="1400" dirty="0">
                <a:latin typeface="+mn-lt"/>
                <a:cs typeface="+mn-cs"/>
              </a:rPr>
              <a:t> </a:t>
            </a:r>
            <a:r>
              <a:rPr lang="en-US" sz="1400" dirty="0">
                <a:effectLst/>
                <a:latin typeface="+mn-lt"/>
                <a:cs typeface="+mn-cs"/>
              </a:rPr>
              <a:t>476 more male </a:t>
            </a:r>
            <a:r>
              <a:rPr lang="en-US" sz="1400" dirty="0">
                <a:latin typeface="+mn-lt"/>
                <a:cs typeface="+mn-cs"/>
              </a:rPr>
              <a:t>&amp; </a:t>
            </a:r>
            <a:r>
              <a:rPr lang="en-US" sz="1400" dirty="0">
                <a:effectLst/>
                <a:latin typeface="+mn-lt"/>
                <a:cs typeface="+mn-cs"/>
              </a:rPr>
              <a:t>85 more female deaths (</a:t>
            </a:r>
            <a:r>
              <a:rPr lang="en-US" sz="1400" dirty="0">
                <a:latin typeface="+mn-lt"/>
                <a:cs typeface="+mn-cs"/>
              </a:rPr>
              <a:t>5yrs</a:t>
            </a:r>
            <a:r>
              <a:rPr lang="en-US" sz="1400" dirty="0">
                <a:effectLst/>
                <a:latin typeface="+mn-lt"/>
                <a:cs typeface="+mn-cs"/>
              </a:rPr>
              <a:t>)</a:t>
            </a:r>
            <a:r>
              <a:rPr lang="en-US" sz="1400" dirty="0">
                <a:latin typeface="+mn-lt"/>
                <a:cs typeface="+mn-cs"/>
              </a:rPr>
              <a:t> (male suicide rt 57% higher in 2012). </a:t>
            </a:r>
            <a:endParaRPr lang="en-US" sz="1400" dirty="0">
              <a:effectLst/>
              <a:latin typeface="+mn-lt"/>
              <a:cs typeface="+mn-cs"/>
            </a:endParaRPr>
          </a:p>
          <a:p>
            <a:pPr indent="-228600">
              <a:buFont typeface="Arial" panose="020B0604020202020204" pitchFamily="34" charset="0"/>
              <a:buChar char="•"/>
            </a:pPr>
            <a:r>
              <a:rPr lang="en-US" sz="1400" dirty="0">
                <a:effectLst/>
                <a:latin typeface="+mn-lt"/>
                <a:cs typeface="+mn-cs"/>
              </a:rPr>
              <a:t>9000 additional hospital presentations for self-harm and attempted suicide.</a:t>
            </a:r>
          </a:p>
          <a:p>
            <a:pPr indent="-228600">
              <a:buFont typeface="Arial" panose="020B0604020202020204" pitchFamily="34" charset="0"/>
              <a:buChar char="•"/>
            </a:pPr>
            <a:r>
              <a:rPr lang="en-US" sz="1400" dirty="0">
                <a:effectLst/>
                <a:latin typeface="+mn-lt"/>
                <a:cs typeface="+mn-cs"/>
              </a:rPr>
              <a:t>Financial struggles, </a:t>
            </a:r>
            <a:r>
              <a:rPr lang="en-US" sz="1400" dirty="0" err="1">
                <a:effectLst/>
                <a:latin typeface="+mn-lt"/>
                <a:cs typeface="+mn-cs"/>
              </a:rPr>
              <a:t>unemplopyment</a:t>
            </a:r>
            <a:r>
              <a:rPr lang="en-US" sz="1400" dirty="0">
                <a:effectLst/>
                <a:latin typeface="+mn-lt"/>
                <a:cs typeface="+mn-cs"/>
              </a:rPr>
              <a:t>, loss of home </a:t>
            </a:r>
            <a:r>
              <a:rPr lang="en-US" sz="1400" dirty="0">
                <a:latin typeface="+mn-lt"/>
                <a:cs typeface="+mn-cs"/>
              </a:rPr>
              <a:t>&amp;</a:t>
            </a:r>
            <a:r>
              <a:rPr lang="en-US" sz="1400" dirty="0">
                <a:effectLst/>
                <a:latin typeface="+mn-lt"/>
                <a:cs typeface="+mn-cs"/>
              </a:rPr>
              <a:t> debt </a:t>
            </a:r>
            <a:r>
              <a:rPr lang="en-US" sz="1400" dirty="0">
                <a:latin typeface="+mn-lt"/>
                <a:cs typeface="+mn-cs"/>
              </a:rPr>
              <a:t>carry highest risk, </a:t>
            </a:r>
            <a:r>
              <a:rPr lang="en-US" sz="1400" dirty="0" err="1">
                <a:latin typeface="+mn-lt"/>
                <a:cs typeface="+mn-cs"/>
              </a:rPr>
              <a:t>esp</a:t>
            </a:r>
            <a:r>
              <a:rPr lang="en-US" sz="1400" dirty="0">
                <a:latin typeface="+mn-lt"/>
                <a:cs typeface="+mn-cs"/>
              </a:rPr>
              <a:t> for </a:t>
            </a:r>
            <a:r>
              <a:rPr lang="en-US" sz="1400" dirty="0">
                <a:effectLst/>
                <a:latin typeface="+mn-lt"/>
                <a:cs typeface="+mn-cs"/>
              </a:rPr>
              <a:t>men. </a:t>
            </a:r>
          </a:p>
          <a:p>
            <a:pPr indent="-228600">
              <a:buFont typeface="Arial" panose="020B0604020202020204" pitchFamily="34" charset="0"/>
              <a:buChar char="•"/>
            </a:pPr>
            <a:r>
              <a:rPr lang="en-US" sz="1400" dirty="0">
                <a:effectLst/>
                <a:latin typeface="+mn-lt"/>
                <a:cs typeface="+mn-cs"/>
              </a:rPr>
              <a:t>NI 2006-2011, financial crises a contributory factor in 1 in 5 suicides in middle aged men. </a:t>
            </a:r>
          </a:p>
          <a:p>
            <a:pPr indent="-228600">
              <a:buFont typeface="Arial" panose="020B0604020202020204" pitchFamily="34" charset="0"/>
              <a:buChar char="•"/>
            </a:pPr>
            <a:r>
              <a:rPr lang="en-US" sz="1400" dirty="0">
                <a:latin typeface="+mn-lt"/>
                <a:cs typeface="+mn-cs"/>
              </a:rPr>
              <a:t>M</a:t>
            </a:r>
            <a:r>
              <a:rPr lang="en-US" sz="1400" dirty="0">
                <a:effectLst/>
                <a:latin typeface="+mn-lt"/>
                <a:cs typeface="+mn-cs"/>
              </a:rPr>
              <a:t>any of the deceased males not in contact with GP or MH services.</a:t>
            </a:r>
          </a:p>
          <a:p>
            <a:pPr indent="-228600">
              <a:buFont typeface="Arial" panose="020B0604020202020204" pitchFamily="34" charset="0"/>
              <a:buChar char="•"/>
            </a:pPr>
            <a:r>
              <a:rPr lang="en-US" sz="1400" dirty="0">
                <a:effectLst/>
                <a:latin typeface="+mn-lt"/>
                <a:cs typeface="+mn-cs"/>
              </a:rPr>
              <a:t>Impact of the crisis in NI worse than elsewhere</a:t>
            </a:r>
            <a:r>
              <a:rPr lang="en-US" sz="1400" dirty="0">
                <a:latin typeface="+mn-lt"/>
                <a:cs typeface="+mn-cs"/>
              </a:rPr>
              <a:t> (1 in 5</a:t>
            </a:r>
            <a:r>
              <a:rPr lang="en-US" sz="1400" dirty="0">
                <a:effectLst/>
                <a:latin typeface="+mn-lt"/>
                <a:cs typeface="+mn-cs"/>
              </a:rPr>
              <a:t> &amp; &gt;100,000 children in poverty).</a:t>
            </a:r>
            <a:r>
              <a:rPr lang="en-US" sz="1400" baseline="30000" dirty="0">
                <a:latin typeface="+mn-lt"/>
                <a:cs typeface="+mn-cs"/>
              </a:rPr>
              <a:t>.</a:t>
            </a:r>
          </a:p>
          <a:p>
            <a:pPr indent="-228600">
              <a:buFont typeface="Arial" panose="020B0604020202020204" pitchFamily="34" charset="0"/>
              <a:buChar char="•"/>
            </a:pPr>
            <a:r>
              <a:rPr lang="en-US" sz="1400" dirty="0">
                <a:latin typeface="+mn-lt"/>
                <a:cs typeface="+mn-cs"/>
              </a:rPr>
              <a:t>Food insecurity- 1</a:t>
            </a:r>
            <a:r>
              <a:rPr lang="en-US" sz="1400" dirty="0">
                <a:effectLst/>
                <a:latin typeface="+mn-lt"/>
                <a:cs typeface="+mn-cs"/>
              </a:rPr>
              <a:t> in 14 households. </a:t>
            </a:r>
            <a:r>
              <a:rPr lang="en-US" sz="1400" dirty="0">
                <a:latin typeface="+mn-lt"/>
                <a:cs typeface="+mn-cs"/>
              </a:rPr>
              <a:t>O</a:t>
            </a:r>
            <a:r>
              <a:rPr lang="en-US" sz="1400" dirty="0">
                <a:effectLst/>
                <a:latin typeface="+mn-lt"/>
                <a:cs typeface="+mn-cs"/>
              </a:rPr>
              <a:t>ver ¾ of the population in fuel poverty by Jan23.</a:t>
            </a:r>
            <a:endParaRPr lang="en-US" sz="900" dirty="0">
              <a:effectLst/>
              <a:latin typeface="+mn-lt"/>
              <a:cs typeface="+mn-cs"/>
            </a:endParaRPr>
          </a:p>
        </p:txBody>
      </p:sp>
      <p:pic>
        <p:nvPicPr>
          <p:cNvPr id="5" name="Picture 4" descr="An iceberg in the water&#10;&#10;Description automatically generated with medium confidence">
            <a:extLst>
              <a:ext uri="{FF2B5EF4-FFF2-40B4-BE49-F238E27FC236}">
                <a16:creationId xmlns:a16="http://schemas.microsoft.com/office/drawing/2014/main" id="{D6B241CC-0527-D011-6F9A-6326A33DCD3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663" r="1059"/>
          <a:stretch/>
        </p:blipFill>
        <p:spPr>
          <a:xfrm>
            <a:off x="0" y="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0E2F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D055E7-EAD8-94AF-7F9C-87221CBA3AB7}"/>
              </a:ext>
            </a:extLst>
          </p:cNvPr>
          <p:cNvSpPr txBox="1"/>
          <p:nvPr/>
        </p:nvSpPr>
        <p:spPr>
          <a:xfrm>
            <a:off x="1374810" y="1546096"/>
            <a:ext cx="1657350" cy="830997"/>
          </a:xfrm>
          <a:prstGeom prst="rect">
            <a:avLst/>
          </a:prstGeom>
          <a:solidFill>
            <a:schemeClr val="bg1">
              <a:lumMod val="95000"/>
              <a:alpha val="49837"/>
            </a:schemeClr>
          </a:solidFill>
        </p:spPr>
        <p:txBody>
          <a:bodyPr wrap="square" rtlCol="0">
            <a:spAutoFit/>
          </a:bodyPr>
          <a:lstStyle/>
          <a:p>
            <a:pPr algn="ctr"/>
            <a:r>
              <a:rPr lang="en-US" sz="2400" b="1" dirty="0"/>
              <a:t>1000 deaths</a:t>
            </a:r>
          </a:p>
        </p:txBody>
      </p:sp>
      <p:sp>
        <p:nvSpPr>
          <p:cNvPr id="8" name="TextBox 7">
            <a:extLst>
              <a:ext uri="{FF2B5EF4-FFF2-40B4-BE49-F238E27FC236}">
                <a16:creationId xmlns:a16="http://schemas.microsoft.com/office/drawing/2014/main" id="{813676A9-FFCE-74A3-7967-C9D172A20E91}"/>
              </a:ext>
            </a:extLst>
          </p:cNvPr>
          <p:cNvSpPr txBox="1"/>
          <p:nvPr/>
        </p:nvSpPr>
        <p:spPr>
          <a:xfrm>
            <a:off x="1374810" y="2794445"/>
            <a:ext cx="1657350" cy="830997"/>
          </a:xfrm>
          <a:prstGeom prst="rect">
            <a:avLst/>
          </a:prstGeom>
          <a:solidFill>
            <a:schemeClr val="bg1">
              <a:lumMod val="95000"/>
              <a:alpha val="50215"/>
            </a:schemeClr>
          </a:solidFill>
        </p:spPr>
        <p:txBody>
          <a:bodyPr wrap="square" rtlCol="0">
            <a:spAutoFit/>
          </a:bodyPr>
          <a:lstStyle/>
          <a:p>
            <a:pPr algn="ctr"/>
            <a:r>
              <a:rPr lang="en-US" sz="2400" b="1" dirty="0"/>
              <a:t>30-40,000 attempts</a:t>
            </a:r>
          </a:p>
        </p:txBody>
      </p:sp>
      <p:sp>
        <p:nvSpPr>
          <p:cNvPr id="10" name="TextBox 9">
            <a:extLst>
              <a:ext uri="{FF2B5EF4-FFF2-40B4-BE49-F238E27FC236}">
                <a16:creationId xmlns:a16="http://schemas.microsoft.com/office/drawing/2014/main" id="{FC00A2B3-4849-5ADD-4EF9-0A4DBDF62CA9}"/>
              </a:ext>
            </a:extLst>
          </p:cNvPr>
          <p:cNvSpPr txBox="1"/>
          <p:nvPr/>
        </p:nvSpPr>
        <p:spPr>
          <a:xfrm>
            <a:off x="1374810" y="323165"/>
            <a:ext cx="1657350" cy="830997"/>
          </a:xfrm>
          <a:prstGeom prst="rect">
            <a:avLst/>
          </a:prstGeom>
          <a:solidFill>
            <a:schemeClr val="bg1">
              <a:lumMod val="95000"/>
              <a:alpha val="49837"/>
            </a:schemeClr>
          </a:solidFill>
        </p:spPr>
        <p:txBody>
          <a:bodyPr wrap="square" rtlCol="0">
            <a:spAutoFit/>
          </a:bodyPr>
          <a:lstStyle/>
          <a:p>
            <a:pPr algn="ctr"/>
            <a:r>
              <a:rPr lang="en-US" sz="2400" b="1" dirty="0"/>
              <a:t>England </a:t>
            </a:r>
          </a:p>
          <a:p>
            <a:pPr algn="ctr"/>
            <a:r>
              <a:rPr lang="en-US" sz="2400" b="1" dirty="0"/>
              <a:t>2008-2010</a:t>
            </a:r>
          </a:p>
        </p:txBody>
      </p:sp>
    </p:spTree>
    <p:extLst>
      <p:ext uri="{BB962C8B-B14F-4D97-AF65-F5344CB8AC3E}">
        <p14:creationId xmlns:p14="http://schemas.microsoft.com/office/powerpoint/2010/main" val="418894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334E61-E784-2FDC-5355-FE1698EB7E0A}"/>
              </a:ext>
            </a:extLst>
          </p:cNvPr>
          <p:cNvSpPr>
            <a:spLocks noGrp="1"/>
          </p:cNvSpPr>
          <p:nvPr>
            <p:ph type="body" sz="quarter" idx="13"/>
          </p:nvPr>
        </p:nvSpPr>
        <p:spPr/>
        <p:txBody>
          <a:bodyPr>
            <a:normAutofit lnSpcReduction="10000"/>
          </a:bodyPr>
          <a:lstStyle/>
          <a:p>
            <a:pPr marL="285750" indent="-285750" algn="just">
              <a:buFont typeface="Arial" panose="020B0604020202020204" pitchFamily="34" charset="0"/>
              <a:buChar char="•"/>
            </a:pPr>
            <a:r>
              <a:rPr lang="en-GB" sz="2600" dirty="0">
                <a:solidFill>
                  <a:srgbClr val="000000"/>
                </a:solidFill>
                <a:latin typeface="Calibri" panose="020F0502020204030204" pitchFamily="34" charset="0"/>
                <a:ea typeface="Calibri" panose="020F0502020204030204" pitchFamily="34" charset="0"/>
              </a:rPr>
              <a:t>Mitigations</a:t>
            </a:r>
            <a:r>
              <a:rPr lang="en-GB" sz="2600" dirty="0">
                <a:solidFill>
                  <a:srgbClr val="000000"/>
                </a:solidFill>
                <a:effectLst/>
                <a:latin typeface="Calibri" panose="020F0502020204030204" pitchFamily="34" charset="0"/>
                <a:ea typeface="Calibri" panose="020F0502020204030204" pitchFamily="34" charset="0"/>
              </a:rPr>
              <a:t> to support the people who will suffer most in COL crisis.</a:t>
            </a:r>
          </a:p>
          <a:p>
            <a:pPr marL="285750" indent="-285750" algn="just">
              <a:buFont typeface="Arial" panose="020B0604020202020204" pitchFamily="34" charset="0"/>
              <a:buChar char="•"/>
            </a:pPr>
            <a:r>
              <a:rPr lang="en-GB" sz="2600" dirty="0">
                <a:solidFill>
                  <a:srgbClr val="000000"/>
                </a:solidFill>
                <a:effectLst/>
                <a:latin typeface="Calibri" panose="020F0502020204030204" pitchFamily="34" charset="0"/>
                <a:ea typeface="Calibri" panose="020F0502020204030204" pitchFamily="34" charset="0"/>
              </a:rPr>
              <a:t>Inc. Social Welfare payments, </a:t>
            </a:r>
            <a:r>
              <a:rPr lang="en-GB" sz="2600" dirty="0" err="1">
                <a:solidFill>
                  <a:srgbClr val="000000"/>
                </a:solidFill>
                <a:effectLst/>
                <a:latin typeface="Calibri" panose="020F0502020204030204" pitchFamily="34" charset="0"/>
                <a:ea typeface="Calibri" panose="020F0502020204030204" pitchFamily="34" charset="0"/>
              </a:rPr>
              <a:t>esp</a:t>
            </a:r>
            <a:r>
              <a:rPr lang="en-GB" sz="2600" dirty="0">
                <a:solidFill>
                  <a:srgbClr val="000000"/>
                </a:solidFill>
                <a:effectLst/>
                <a:latin typeface="Calibri" panose="020F0502020204030204" pitchFamily="34" charset="0"/>
                <a:ea typeface="Calibri" panose="020F0502020204030204" pitchFamily="34" charset="0"/>
              </a:rPr>
              <a:t> disabled &amp; families. </a:t>
            </a:r>
            <a:endParaRPr lang="en-GB" sz="2600" dirty="0">
              <a:solidFill>
                <a:srgbClr val="000000"/>
              </a:solidFill>
              <a:effectLst/>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n-GB" sz="2600" dirty="0">
                <a:latin typeface="Calibri" panose="020F0502020204030204" pitchFamily="34" charset="0"/>
                <a:ea typeface="Calibri" panose="020F0502020204030204" pitchFamily="34" charset="0"/>
              </a:rPr>
              <a:t>F</a:t>
            </a:r>
            <a:r>
              <a:rPr lang="en-GB" sz="2600" dirty="0">
                <a:effectLst/>
                <a:latin typeface="Calibri" panose="020F0502020204030204" pitchFamily="34" charset="0"/>
                <a:ea typeface="Calibri" panose="020F0502020204030204" pitchFamily="34" charset="0"/>
              </a:rPr>
              <a:t>unding for interventions to reduce </a:t>
            </a:r>
            <a:r>
              <a:rPr lang="en-GB" sz="2600" dirty="0">
                <a:latin typeface="Calibri" panose="020F0502020204030204" pitchFamily="34" charset="0"/>
                <a:ea typeface="Calibri" panose="020F0502020204030204" pitchFamily="34" charset="0"/>
              </a:rPr>
              <a:t>&amp;</a:t>
            </a:r>
            <a:r>
              <a:rPr lang="en-GB" sz="2600" dirty="0">
                <a:effectLst/>
                <a:latin typeface="Calibri" panose="020F0502020204030204" pitchFamily="34" charset="0"/>
                <a:ea typeface="Calibri" panose="020F0502020204030204" pitchFamily="34" charset="0"/>
              </a:rPr>
              <a:t> treat the mental health impact. </a:t>
            </a:r>
          </a:p>
          <a:p>
            <a:pPr marL="285750" indent="-285750" algn="just">
              <a:buFont typeface="Arial" panose="020B0604020202020204" pitchFamily="34" charset="0"/>
              <a:buChar char="•"/>
            </a:pPr>
            <a:r>
              <a:rPr lang="en-GB" sz="2600" dirty="0">
                <a:effectLst/>
                <a:latin typeface="Calibri" panose="020F0502020204030204" pitchFamily="34" charset="0"/>
                <a:ea typeface="Calibri" panose="020F0502020204030204" pitchFamily="34" charset="0"/>
              </a:rPr>
              <a:t>Suicide prevention training for frontline workers providing advice </a:t>
            </a:r>
            <a:r>
              <a:rPr lang="en-GB" sz="2600" dirty="0">
                <a:latin typeface="Calibri" panose="020F0502020204030204" pitchFamily="34" charset="0"/>
                <a:ea typeface="Calibri" panose="020F0502020204030204" pitchFamily="34" charset="0"/>
              </a:rPr>
              <a:t>&amp;</a:t>
            </a:r>
            <a:r>
              <a:rPr lang="en-GB" sz="2600" dirty="0">
                <a:effectLst/>
                <a:latin typeface="Calibri" panose="020F0502020204030204" pitchFamily="34" charset="0"/>
                <a:ea typeface="Calibri" panose="020F0502020204030204" pitchFamily="34" charset="0"/>
              </a:rPr>
              <a:t> helping people manage the impact of economic crisis</a:t>
            </a:r>
            <a:r>
              <a:rPr lang="en-GB" sz="2600" dirty="0">
                <a:latin typeface="Calibri" panose="020F0502020204030204" pitchFamily="34" charset="0"/>
                <a:ea typeface="Calibri" panose="020F0502020204030204" pitchFamily="34" charset="0"/>
              </a:rPr>
              <a:t> </a:t>
            </a:r>
            <a:r>
              <a:rPr lang="en-GB" sz="2600" dirty="0">
                <a:effectLst/>
                <a:latin typeface="Calibri" panose="020F0502020204030204" pitchFamily="34" charset="0"/>
                <a:ea typeface="Calibri" panose="020F0502020204030204" pitchFamily="34" charset="0"/>
              </a:rPr>
              <a:t>(e.g. financial service providers, Social Welfare agencies, foodbanks. </a:t>
            </a:r>
          </a:p>
          <a:p>
            <a:pPr marL="285750" indent="-285750" algn="just">
              <a:buFont typeface="Arial" panose="020B0604020202020204" pitchFamily="34" charset="0"/>
              <a:buChar char="•"/>
            </a:pPr>
            <a:r>
              <a:rPr lang="en-GB" sz="2600" dirty="0">
                <a:effectLst/>
                <a:latin typeface="Calibri" panose="020F0502020204030204" pitchFamily="34" charset="0"/>
                <a:ea typeface="Calibri" panose="020F0502020204030204" pitchFamily="34" charset="0"/>
              </a:rPr>
              <a:t>MH services/staff need to be able to direct people to sources of financial support </a:t>
            </a:r>
            <a:r>
              <a:rPr lang="en-GB" sz="2600" dirty="0">
                <a:latin typeface="Calibri" panose="020F0502020204030204" pitchFamily="34" charset="0"/>
                <a:ea typeface="Calibri" panose="020F0502020204030204" pitchFamily="34" charset="0"/>
              </a:rPr>
              <a:t>&amp;</a:t>
            </a:r>
            <a:r>
              <a:rPr lang="en-GB" sz="2600" dirty="0">
                <a:effectLst/>
                <a:latin typeface="Calibri" panose="020F0502020204030204" pitchFamily="34" charset="0"/>
                <a:ea typeface="Calibri" panose="020F0502020204030204" pitchFamily="34" charset="0"/>
              </a:rPr>
              <a:t> support to manage financial pressure. </a:t>
            </a:r>
          </a:p>
          <a:p>
            <a:pPr marL="285750" indent="-285750" algn="just">
              <a:buFont typeface="Arial" panose="020B0604020202020204" pitchFamily="34" charset="0"/>
              <a:buChar char="•"/>
            </a:pPr>
            <a:r>
              <a:rPr lang="en-GB" sz="2600" dirty="0">
                <a:latin typeface="Calibri" panose="020F0502020204030204" pitchFamily="34" charset="0"/>
                <a:ea typeface="Calibri" panose="020F0502020204030204" pitchFamily="34" charset="0"/>
              </a:rPr>
              <a:t>S</a:t>
            </a:r>
            <a:r>
              <a:rPr lang="en-GB" sz="2600" dirty="0">
                <a:effectLst/>
                <a:latin typeface="Calibri" panose="020F0502020204030204" pitchFamily="34" charset="0"/>
                <a:ea typeface="Calibri" panose="020F0502020204030204" pitchFamily="34" charset="0"/>
              </a:rPr>
              <a:t>upport for people to avoid debt </a:t>
            </a:r>
            <a:r>
              <a:rPr lang="en-GB" sz="2600" dirty="0">
                <a:latin typeface="Calibri" panose="020F0502020204030204" pitchFamily="34" charset="0"/>
                <a:ea typeface="Calibri" panose="020F0502020204030204" pitchFamily="34" charset="0"/>
              </a:rPr>
              <a:t>&amp;</a:t>
            </a:r>
            <a:r>
              <a:rPr lang="en-GB" sz="2600" dirty="0">
                <a:effectLst/>
                <a:latin typeface="Calibri" panose="020F0502020204030204" pitchFamily="34" charset="0"/>
                <a:ea typeface="Calibri" panose="020F0502020204030204" pitchFamily="34" charset="0"/>
              </a:rPr>
              <a:t> manage problem debt. </a:t>
            </a:r>
            <a:endParaRPr lang="en-GB" sz="2600" dirty="0">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r>
              <a:rPr lang="en-GB" sz="2600" dirty="0">
                <a:effectLst/>
                <a:latin typeface="Calibri" panose="020F0502020204030204" pitchFamily="34" charset="0"/>
                <a:ea typeface="Calibri" panose="020F0502020204030204" pitchFamily="34" charset="0"/>
              </a:rPr>
              <a:t>Resources for agencies who support people in managing problem debt so that they can meet the demand.</a:t>
            </a:r>
            <a:endParaRPr lang="en-GB" sz="2600" dirty="0">
              <a:effectLst/>
              <a:latin typeface="Times New Roman" panose="02020603050405020304" pitchFamily="18" charset="0"/>
              <a:ea typeface="Calibri" panose="020F0502020204030204" pitchFamily="34" charset="0"/>
            </a:endParaRPr>
          </a:p>
        </p:txBody>
      </p:sp>
      <p:sp>
        <p:nvSpPr>
          <p:cNvPr id="3" name="Title 2">
            <a:extLst>
              <a:ext uri="{FF2B5EF4-FFF2-40B4-BE49-F238E27FC236}">
                <a16:creationId xmlns:a16="http://schemas.microsoft.com/office/drawing/2014/main" id="{AAFD2BF9-5D10-85A8-A822-32C01894FB16}"/>
              </a:ext>
            </a:extLst>
          </p:cNvPr>
          <p:cNvSpPr>
            <a:spLocks noGrp="1"/>
          </p:cNvSpPr>
          <p:nvPr>
            <p:ph type="title"/>
          </p:nvPr>
        </p:nvSpPr>
        <p:spPr>
          <a:xfrm>
            <a:off x="539077" y="569815"/>
            <a:ext cx="9191519" cy="772528"/>
          </a:xfrm>
        </p:spPr>
        <p:txBody>
          <a:bodyPr>
            <a:normAutofit/>
          </a:bodyPr>
          <a:lstStyle/>
          <a:p>
            <a:r>
              <a:rPr lang="en-US" dirty="0">
                <a:solidFill>
                  <a:schemeClr val="tx1"/>
                </a:solidFill>
              </a:rPr>
              <a:t>Suicide Prevention - Autumn 2022</a:t>
            </a:r>
          </a:p>
        </p:txBody>
      </p:sp>
    </p:spTree>
    <p:extLst>
      <p:ext uri="{BB962C8B-B14F-4D97-AF65-F5344CB8AC3E}">
        <p14:creationId xmlns:p14="http://schemas.microsoft.com/office/powerpoint/2010/main" val="228970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8286E-F1C3-7ED4-AC8E-12806B5B1C2E}"/>
              </a:ext>
            </a:extLst>
          </p:cNvPr>
          <p:cNvSpPr>
            <a:spLocks noGrp="1"/>
          </p:cNvSpPr>
          <p:nvPr>
            <p:ph type="body" sz="quarter" idx="13"/>
          </p:nvPr>
        </p:nvSpPr>
        <p:spPr/>
        <p:txBody>
          <a:bodyPr/>
          <a:lstStyle/>
          <a:p>
            <a:pPr marL="285750" indent="-285750" algn="l">
              <a:spcAft>
                <a:spcPts val="0"/>
              </a:spcAft>
              <a:buFont typeface="Arial" panose="020B0604020202020204" pitchFamily="34" charset="0"/>
              <a:buChar char="•"/>
            </a:pPr>
            <a:r>
              <a:rPr lang="en-GB" dirty="0"/>
              <a:t>I</a:t>
            </a:r>
            <a:r>
              <a:rPr lang="en-GB" sz="1800" b="0" i="0" u="none" strike="noStrike" dirty="0">
                <a:effectLst/>
              </a:rPr>
              <a:t>ncomplete actions embedded into other longer-term strategic plans. </a:t>
            </a:r>
            <a:endParaRPr lang="en-GB" dirty="0"/>
          </a:p>
          <a:p>
            <a:pPr marL="285750" indent="-285750" algn="l">
              <a:spcAft>
                <a:spcPts val="0"/>
              </a:spcAft>
              <a:buFont typeface="Arial" panose="020B0604020202020204" pitchFamily="34" charset="0"/>
              <a:buChar char="•"/>
            </a:pPr>
            <a:r>
              <a:rPr lang="en-GB" sz="1800" b="0" i="0" u="none" strike="noStrike" dirty="0">
                <a:effectLst/>
              </a:rPr>
              <a:t>N</a:t>
            </a:r>
            <a:r>
              <a:rPr lang="en-GB" dirty="0"/>
              <a:t>eed for </a:t>
            </a:r>
            <a:r>
              <a:rPr lang="en-GB" sz="1800" b="0" i="0" u="none" strike="noStrike" dirty="0">
                <a:effectLst/>
              </a:rPr>
              <a:t>improvement in range of data collected, used by system and available in the public domain that covers service activity, mental wellbeing and outcomes.</a:t>
            </a:r>
          </a:p>
          <a:p>
            <a:pPr marL="285750" indent="-285750" algn="l">
              <a:spcAft>
                <a:spcPts val="0"/>
              </a:spcAft>
              <a:buFont typeface="Arial" panose="020B0604020202020204" pitchFamily="34" charset="0"/>
              <a:buChar char="•"/>
            </a:pPr>
            <a:r>
              <a:rPr lang="en-GB" sz="1800" b="0" i="0" u="none" strike="noStrike" dirty="0">
                <a:effectLst/>
              </a:rPr>
              <a:t>Strengthening engagement mechanisms between those developing mental health policy, children and young people and other key stakeholders.</a:t>
            </a:r>
          </a:p>
          <a:p>
            <a:pPr marL="285750" indent="-285750" algn="l">
              <a:spcAft>
                <a:spcPts val="0"/>
              </a:spcAft>
              <a:buFont typeface="Arial" panose="020B0604020202020204" pitchFamily="34" charset="0"/>
              <a:buChar char="•"/>
            </a:pPr>
            <a:r>
              <a:rPr lang="en-GB" dirty="0"/>
              <a:t>A</a:t>
            </a:r>
            <a:r>
              <a:rPr lang="en-GB" sz="1800" b="0" i="0" u="none" strike="noStrike" dirty="0">
                <a:effectLst/>
              </a:rPr>
              <a:t>dvancement in data, engagement </a:t>
            </a:r>
            <a:r>
              <a:rPr lang="en-GB" sz="1800" b="0" i="0" u="none" strike="noStrike">
                <a:effectLst/>
              </a:rPr>
              <a:t>with CYP in </a:t>
            </a:r>
            <a:r>
              <a:rPr lang="en-GB" sz="1800" b="0" i="0" u="none" strike="noStrike" dirty="0">
                <a:effectLst/>
              </a:rPr>
              <a:t>planning and delivering of strategic plans </a:t>
            </a:r>
            <a:r>
              <a:rPr lang="en-GB" dirty="0"/>
              <a:t>are </a:t>
            </a:r>
            <a:r>
              <a:rPr lang="en-GB" sz="1800" b="0" i="0" u="none" strike="noStrike" dirty="0">
                <a:effectLst/>
                <a:highlight>
                  <a:srgbClr val="FFFF00"/>
                </a:highlight>
              </a:rPr>
              <a:t>big enablers</a:t>
            </a:r>
            <a:r>
              <a:rPr lang="en-GB" sz="1800" b="0" i="0" u="none" strike="noStrike" dirty="0">
                <a:effectLst/>
              </a:rPr>
              <a:t>.</a:t>
            </a:r>
          </a:p>
          <a:p>
            <a:endParaRPr lang="en-US" dirty="0"/>
          </a:p>
        </p:txBody>
      </p:sp>
      <p:sp>
        <p:nvSpPr>
          <p:cNvPr id="3" name="Title 2">
            <a:extLst>
              <a:ext uri="{FF2B5EF4-FFF2-40B4-BE49-F238E27FC236}">
                <a16:creationId xmlns:a16="http://schemas.microsoft.com/office/drawing/2014/main" id="{2BA2E055-D0F5-43D5-EA71-6F6AA78ABB72}"/>
              </a:ext>
            </a:extLst>
          </p:cNvPr>
          <p:cNvSpPr>
            <a:spLocks noGrp="1"/>
          </p:cNvSpPr>
          <p:nvPr>
            <p:ph type="title"/>
          </p:nvPr>
        </p:nvSpPr>
        <p:spPr>
          <a:xfrm>
            <a:off x="539077" y="569815"/>
            <a:ext cx="11156212" cy="772528"/>
          </a:xfrm>
        </p:spPr>
        <p:txBody>
          <a:bodyPr>
            <a:normAutofit fontScale="90000"/>
          </a:bodyPr>
          <a:lstStyle/>
          <a:p>
            <a:r>
              <a:rPr lang="en-US" dirty="0">
                <a:solidFill>
                  <a:schemeClr val="tx1"/>
                </a:solidFill>
              </a:rPr>
              <a:t>NICCY Still Waiting Monitoring Report (Feb 2022)</a:t>
            </a:r>
          </a:p>
        </p:txBody>
      </p:sp>
    </p:spTree>
    <p:extLst>
      <p:ext uri="{BB962C8B-B14F-4D97-AF65-F5344CB8AC3E}">
        <p14:creationId xmlns:p14="http://schemas.microsoft.com/office/powerpoint/2010/main" val="296771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B233DD-985E-C4BE-10AB-27FCE1E37942}"/>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en-US" dirty="0"/>
              <a:t>Waiting times too long, numbers waiting remains high. </a:t>
            </a:r>
          </a:p>
          <a:p>
            <a:pPr marL="285750" indent="-285750">
              <a:buFont typeface="Arial" panose="020B0604020202020204" pitchFamily="34" charset="0"/>
              <a:buChar char="•"/>
            </a:pPr>
            <a:r>
              <a:rPr lang="en-US" dirty="0"/>
              <a:t>24% increase in referrals from ED (</a:t>
            </a:r>
            <a:r>
              <a:rPr lang="en-US" dirty="0" err="1"/>
              <a:t>frm</a:t>
            </a:r>
            <a:r>
              <a:rPr lang="en-US" dirty="0"/>
              <a:t> 10/20-20/21).</a:t>
            </a:r>
          </a:p>
          <a:p>
            <a:pPr marL="285750" indent="-285750">
              <a:buFont typeface="Arial" panose="020B0604020202020204" pitchFamily="34" charset="0"/>
              <a:buChar char="•"/>
            </a:pPr>
            <a:r>
              <a:rPr lang="en-US" dirty="0"/>
              <a:t>GPs and EDs unsuitable – crisis services (&amp; schools).</a:t>
            </a:r>
          </a:p>
          <a:p>
            <a:pPr marL="285750" indent="-285750">
              <a:buFont typeface="Arial" panose="020B0604020202020204" pitchFamily="34" charset="0"/>
              <a:buChar char="•"/>
            </a:pPr>
            <a:r>
              <a:rPr lang="en-US" dirty="0"/>
              <a:t>No clear evidence of improvement in support &amp; outcomes for children with additional needs.</a:t>
            </a:r>
          </a:p>
          <a:p>
            <a:pPr marL="285750" indent="-285750">
              <a:buFont typeface="Arial" panose="020B0604020202020204" pitchFamily="34" charset="0"/>
              <a:buChar char="•"/>
            </a:pPr>
            <a:r>
              <a:rPr lang="en-US" dirty="0"/>
              <a:t>Strengthen role of regulatory body. </a:t>
            </a:r>
          </a:p>
          <a:p>
            <a:pPr marL="285750" indent="-285750">
              <a:buFont typeface="Arial" panose="020B0604020202020204" pitchFamily="34" charset="0"/>
              <a:buChar char="•"/>
            </a:pPr>
            <a:r>
              <a:rPr lang="en-US" dirty="0"/>
              <a:t>Expanding ETI’s inspection role of schools to include pupil wellbeing.</a:t>
            </a:r>
          </a:p>
          <a:p>
            <a:pPr marL="285750" indent="-285750">
              <a:buFont typeface="Arial" panose="020B0604020202020204" pitchFamily="34" charset="0"/>
              <a:buChar char="•"/>
            </a:pPr>
            <a:r>
              <a:rPr lang="en-US" dirty="0"/>
              <a:t>Implementation of NICE guidelines for medication (self-harm/ suicide).</a:t>
            </a:r>
          </a:p>
          <a:p>
            <a:pPr marL="285750" indent="-285750">
              <a:buFont typeface="Arial" panose="020B0604020202020204" pitchFamily="34" charset="0"/>
              <a:buChar char="•"/>
            </a:pPr>
            <a:r>
              <a:rPr lang="en-US" dirty="0"/>
              <a:t>Detailed mapping exercise for CAMHS funding plan. </a:t>
            </a:r>
          </a:p>
          <a:p>
            <a:pPr marL="285750" indent="-285750">
              <a:buFont typeface="Arial" panose="020B0604020202020204" pitchFamily="34" charset="0"/>
              <a:buChar char="•"/>
            </a:pPr>
            <a:r>
              <a:rPr lang="en-US" dirty="0"/>
              <a:t>Emotional wellbeing teams in schools (in progress).</a:t>
            </a:r>
          </a:p>
          <a:p>
            <a:pPr marL="285750" indent="-285750">
              <a:buFont typeface="Arial" panose="020B0604020202020204" pitchFamily="34" charset="0"/>
              <a:buChar char="•"/>
            </a:pPr>
            <a:r>
              <a:rPr lang="en-US" dirty="0"/>
              <a:t>Pilot PS counselling (workforce, delays). </a:t>
            </a:r>
          </a:p>
        </p:txBody>
      </p:sp>
      <p:sp>
        <p:nvSpPr>
          <p:cNvPr id="3" name="Title 2">
            <a:extLst>
              <a:ext uri="{FF2B5EF4-FFF2-40B4-BE49-F238E27FC236}">
                <a16:creationId xmlns:a16="http://schemas.microsoft.com/office/drawing/2014/main" id="{AA4B1B91-3EEF-99F4-1CCD-F7FCE11A6E43}"/>
              </a:ext>
            </a:extLst>
          </p:cNvPr>
          <p:cNvSpPr>
            <a:spLocks noGrp="1"/>
          </p:cNvSpPr>
          <p:nvPr>
            <p:ph type="title"/>
          </p:nvPr>
        </p:nvSpPr>
        <p:spPr/>
        <p:txBody>
          <a:bodyPr/>
          <a:lstStyle/>
          <a:p>
            <a:r>
              <a:rPr lang="en-US" dirty="0">
                <a:solidFill>
                  <a:schemeClr val="tx1"/>
                </a:solidFill>
              </a:rPr>
              <a:t>Current Issues</a:t>
            </a:r>
          </a:p>
        </p:txBody>
      </p:sp>
    </p:spTree>
    <p:extLst>
      <p:ext uri="{BB962C8B-B14F-4D97-AF65-F5344CB8AC3E}">
        <p14:creationId xmlns:p14="http://schemas.microsoft.com/office/powerpoint/2010/main" val="93057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10;&#10;Description automatically generated">
            <a:extLst>
              <a:ext uri="{FF2B5EF4-FFF2-40B4-BE49-F238E27FC236}">
                <a16:creationId xmlns:a16="http://schemas.microsoft.com/office/drawing/2014/main" id="{45CD05EA-8DD4-A142-8657-8B3DE3620FAB}"/>
              </a:ext>
            </a:extLst>
          </p:cNvPr>
          <p:cNvPicPr>
            <a:picLocks noChangeAspect="1"/>
          </p:cNvPicPr>
          <p:nvPr/>
        </p:nvPicPr>
        <p:blipFill rotWithShape="1">
          <a:blip r:embed="rId2"/>
          <a:srcRect r="-1" b="12014"/>
          <a:stretch/>
        </p:blipFill>
        <p:spPr>
          <a:xfrm>
            <a:off x="20" y="10"/>
            <a:ext cx="5495089" cy="6857990"/>
          </a:xfrm>
          <a:prstGeom prst="rect">
            <a:avLst/>
          </a:prstGeom>
        </p:spPr>
      </p:pic>
      <p:sp>
        <p:nvSpPr>
          <p:cNvPr id="3" name="Content Placeholder 2">
            <a:extLst>
              <a:ext uri="{FF2B5EF4-FFF2-40B4-BE49-F238E27FC236}">
                <a16:creationId xmlns:a16="http://schemas.microsoft.com/office/drawing/2014/main" id="{90DBB355-88E5-D447-91F2-379DD3E6E29A}"/>
              </a:ext>
            </a:extLst>
          </p:cNvPr>
          <p:cNvSpPr>
            <a:spLocks noGrp="1"/>
          </p:cNvSpPr>
          <p:nvPr>
            <p:ph idx="1"/>
          </p:nvPr>
        </p:nvSpPr>
        <p:spPr>
          <a:xfrm>
            <a:off x="6069627" y="377371"/>
            <a:ext cx="5495089" cy="5863771"/>
          </a:xfrm>
        </p:spPr>
        <p:txBody>
          <a:bodyPr anchor="t">
            <a:normAutofit fontScale="92500" lnSpcReduction="10000"/>
          </a:bodyPr>
          <a:lstStyle/>
          <a:p>
            <a:pPr marL="0" indent="0">
              <a:buClr>
                <a:srgbClr val="30A3B9"/>
              </a:buClr>
              <a:buNone/>
            </a:pPr>
            <a:r>
              <a:rPr lang="en-GB" sz="4000" b="1" dirty="0"/>
              <a:t>The scale of the problem</a:t>
            </a:r>
          </a:p>
          <a:p>
            <a:pPr marL="0" indent="0">
              <a:buClr>
                <a:srgbClr val="30A3B9"/>
              </a:buClr>
              <a:buNone/>
            </a:pPr>
            <a:endParaRPr lang="en-GB" dirty="0"/>
          </a:p>
          <a:p>
            <a:pPr>
              <a:buClr>
                <a:srgbClr val="30A3B9"/>
              </a:buClr>
            </a:pPr>
            <a:r>
              <a:rPr lang="en-GB" sz="2400" dirty="0"/>
              <a:t>Any mood/ anxiety disorder – 1 in 8 (12.6%).</a:t>
            </a:r>
          </a:p>
          <a:p>
            <a:pPr>
              <a:buClr>
                <a:srgbClr val="30A3B9"/>
              </a:buClr>
            </a:pPr>
            <a:r>
              <a:rPr lang="en-GB" sz="2400" dirty="0"/>
              <a:t>Conduct problems – 1 in 10.</a:t>
            </a:r>
          </a:p>
          <a:p>
            <a:pPr>
              <a:buClr>
                <a:srgbClr val="30A3B9"/>
              </a:buClr>
            </a:pPr>
            <a:r>
              <a:rPr lang="en-GB" sz="2400" dirty="0"/>
              <a:t>Hyperactivity – 1 in 7.</a:t>
            </a:r>
          </a:p>
          <a:p>
            <a:pPr>
              <a:buClr>
                <a:srgbClr val="30A3B9"/>
              </a:buClr>
            </a:pPr>
            <a:r>
              <a:rPr lang="en-GB" sz="2400" dirty="0"/>
              <a:t>Disordered eating – 1 in 6 (16.2%).</a:t>
            </a:r>
          </a:p>
          <a:p>
            <a:pPr>
              <a:buClr>
                <a:srgbClr val="30A3B9"/>
              </a:buClr>
            </a:pPr>
            <a:r>
              <a:rPr lang="en-GB" sz="2400" dirty="0"/>
              <a:t>Self-harm – 1 in 10 (9.4%).</a:t>
            </a:r>
          </a:p>
          <a:p>
            <a:pPr>
              <a:buClr>
                <a:srgbClr val="30A3B9"/>
              </a:buClr>
            </a:pPr>
            <a:r>
              <a:rPr lang="en-GB" sz="2400" dirty="0"/>
              <a:t>Thought about/ attempted suicide – 1 in 8 (12.1%).</a:t>
            </a:r>
          </a:p>
          <a:p>
            <a:pPr>
              <a:buClr>
                <a:srgbClr val="30A3B9"/>
              </a:buClr>
            </a:pPr>
            <a:endParaRPr lang="en-GB" dirty="0"/>
          </a:p>
          <a:p>
            <a:pPr marL="0" indent="0">
              <a:buClr>
                <a:srgbClr val="30A3B9"/>
              </a:buClr>
              <a:buNone/>
            </a:pPr>
            <a:r>
              <a:rPr lang="en-GB" dirty="0"/>
              <a:t>Adults</a:t>
            </a:r>
          </a:p>
          <a:p>
            <a:pPr>
              <a:buClr>
                <a:srgbClr val="30A3B9"/>
              </a:buClr>
            </a:pPr>
            <a:r>
              <a:rPr lang="en-GB" sz="2400" dirty="0"/>
              <a:t>Probable mental illness 2019/2020; 19% (same as </a:t>
            </a:r>
            <a:r>
              <a:rPr lang="en-GB" sz="2400" dirty="0" err="1"/>
              <a:t>Eng</a:t>
            </a:r>
            <a:r>
              <a:rPr lang="en-GB" sz="2400" dirty="0"/>
              <a:t>).</a:t>
            </a:r>
          </a:p>
          <a:p>
            <a:pPr>
              <a:buClr>
                <a:srgbClr val="30A3B9"/>
              </a:buClr>
            </a:pPr>
            <a:r>
              <a:rPr lang="en-GB" sz="2400" dirty="0"/>
              <a:t>(Jan-June 2021 = 25%; 30% Jan, 19% in June) (NISRA).</a:t>
            </a:r>
          </a:p>
        </p:txBody>
      </p:sp>
    </p:spTree>
    <p:extLst>
      <p:ext uri="{BB962C8B-B14F-4D97-AF65-F5344CB8AC3E}">
        <p14:creationId xmlns:p14="http://schemas.microsoft.com/office/powerpoint/2010/main" val="271347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B98392F2-F376-EB40-87A2-7C9EB7C1AAFD}"/>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sz="4400" kern="1200">
                <a:solidFill>
                  <a:schemeClr val="tx1">
                    <a:lumMod val="85000"/>
                    <a:lumOff val="15000"/>
                  </a:schemeClr>
                </a:solidFill>
                <a:ea typeface="+mj-ea"/>
              </a:rPr>
              <a:t>Counting the cost</a:t>
            </a:r>
          </a:p>
        </p:txBody>
      </p:sp>
      <p:sp>
        <p:nvSpPr>
          <p:cNvPr id="2" name="Text Placeholder 1">
            <a:extLst>
              <a:ext uri="{FF2B5EF4-FFF2-40B4-BE49-F238E27FC236}">
                <a16:creationId xmlns:a16="http://schemas.microsoft.com/office/drawing/2014/main" id="{C3EA4FA2-BD5E-7E40-92A9-734EFD49C320}"/>
              </a:ext>
            </a:extLst>
          </p:cNvPr>
          <p:cNvSpPr>
            <a:spLocks noGrp="1"/>
          </p:cNvSpPr>
          <p:nvPr>
            <p:ph type="body" sz="quarter" idx="13"/>
          </p:nvPr>
        </p:nvSpPr>
        <p:spPr>
          <a:xfrm>
            <a:off x="1957987" y="2431765"/>
            <a:ext cx="8276026" cy="3320031"/>
          </a:xfrm>
        </p:spPr>
        <p:txBody>
          <a:bodyPr vert="horz" lIns="91440" tIns="45720" rIns="91440" bIns="45720" rtlCol="0" anchor="ctr">
            <a:normAutofit/>
          </a:bodyPr>
          <a:lstStyle/>
          <a:p>
            <a:r>
              <a:rPr lang="en-US" sz="1100" dirty="0">
                <a:solidFill>
                  <a:schemeClr val="tx1">
                    <a:lumMod val="85000"/>
                    <a:lumOff val="15000"/>
                  </a:schemeClr>
                </a:solidFill>
                <a:latin typeface="+mn-lt"/>
                <a:cs typeface="+mn-cs"/>
              </a:rPr>
              <a:t>Cost to UK £117 billion (5% of total GDP - UK Furlough scheme = £70 billion).</a:t>
            </a:r>
          </a:p>
          <a:p>
            <a:r>
              <a:rPr lang="en-US" sz="2400" b="1" dirty="0">
                <a:solidFill>
                  <a:schemeClr val="tx1">
                    <a:lumMod val="85000"/>
                    <a:lumOff val="15000"/>
                  </a:schemeClr>
                </a:solidFill>
                <a:highlight>
                  <a:srgbClr val="FFFF00"/>
                </a:highlight>
                <a:latin typeface="+mn-lt"/>
                <a:cs typeface="+mn-cs"/>
              </a:rPr>
              <a:t>Cost to NI £3.4 BILLION annually.</a:t>
            </a:r>
          </a:p>
          <a:p>
            <a:r>
              <a:rPr lang="en-US" sz="2400" b="1" dirty="0">
                <a:solidFill>
                  <a:schemeClr val="tx1">
                    <a:lumMod val="85000"/>
                    <a:lumOff val="15000"/>
                  </a:schemeClr>
                </a:solidFill>
                <a:highlight>
                  <a:srgbClr val="FFFF00"/>
                </a:highlight>
                <a:latin typeface="+mn-lt"/>
                <a:cs typeface="+mn-cs"/>
              </a:rPr>
              <a:t>Cost of our Mental Health Strategy = £1.2 BILLION over 10 years. </a:t>
            </a:r>
          </a:p>
          <a:p>
            <a:endParaRPr lang="en-US" sz="1100" dirty="0">
              <a:solidFill>
                <a:schemeClr val="tx1">
                  <a:lumMod val="85000"/>
                  <a:lumOff val="15000"/>
                </a:schemeClr>
              </a:solidFill>
              <a:latin typeface="+mn-lt"/>
              <a:cs typeface="+mn-cs"/>
            </a:endParaRPr>
          </a:p>
          <a:p>
            <a:r>
              <a:rPr lang="en-US" sz="1100" dirty="0">
                <a:solidFill>
                  <a:schemeClr val="tx1">
                    <a:lumMod val="85000"/>
                    <a:lumOff val="15000"/>
                  </a:schemeClr>
                </a:solidFill>
                <a:latin typeface="+mn-lt"/>
                <a:cs typeface="+mn-cs"/>
              </a:rPr>
              <a:t>72% lost productivity &amp; unpaid informal care.</a:t>
            </a:r>
          </a:p>
          <a:p>
            <a:r>
              <a:rPr lang="en-US" sz="1100" dirty="0">
                <a:solidFill>
                  <a:schemeClr val="tx1">
                    <a:lumMod val="85000"/>
                    <a:lumOff val="15000"/>
                  </a:schemeClr>
                </a:solidFill>
                <a:latin typeface="+mn-lt"/>
                <a:cs typeface="+mn-cs"/>
              </a:rPr>
              <a:t>56% 15-49yrs; 27% 50-69yrs.</a:t>
            </a:r>
          </a:p>
          <a:p>
            <a:r>
              <a:rPr lang="en-US" sz="1100" dirty="0">
                <a:solidFill>
                  <a:schemeClr val="tx1">
                    <a:lumMod val="85000"/>
                    <a:lumOff val="15000"/>
                  </a:schemeClr>
                </a:solidFill>
                <a:latin typeface="+mn-lt"/>
                <a:cs typeface="+mn-cs"/>
              </a:rPr>
              <a:t>Depression 23%, anxiety 18%, bipolar 17%, schizophrenia 8%.</a:t>
            </a:r>
          </a:p>
          <a:p>
            <a:r>
              <a:rPr lang="en-US" sz="1100" dirty="0">
                <a:solidFill>
                  <a:schemeClr val="tx1">
                    <a:lumMod val="85000"/>
                    <a:lumOff val="15000"/>
                  </a:schemeClr>
                </a:solidFill>
                <a:latin typeface="+mn-lt"/>
                <a:cs typeface="+mn-cs"/>
              </a:rPr>
              <a:t>Underestimate (excludes dementia, addiction/ substance use).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0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3E16-393F-2C5F-9215-5C9DAD20963A}"/>
              </a:ext>
            </a:extLst>
          </p:cNvPr>
          <p:cNvSpPr>
            <a:spLocks noGrp="1"/>
          </p:cNvSpPr>
          <p:nvPr>
            <p:ph type="title"/>
          </p:nvPr>
        </p:nvSpPr>
        <p:spPr/>
        <p:txBody>
          <a:bodyPr>
            <a:normAutofit fontScale="90000"/>
          </a:bodyPr>
          <a:lstStyle/>
          <a:p>
            <a:br>
              <a:rPr lang="en-GB" b="1">
                <a:solidFill>
                  <a:srgbClr val="000000"/>
                </a:solidFill>
                <a:latin typeface="Calibri" panose="020F0502020204030204" pitchFamily="34" charset="0"/>
              </a:rPr>
            </a:br>
            <a:r>
              <a:rPr lang="en-GB" b="1">
                <a:solidFill>
                  <a:srgbClr val="000000"/>
                </a:solidFill>
                <a:latin typeface="Calibri" panose="020F0502020204030204" pitchFamily="34" charset="0"/>
              </a:rPr>
              <a:t>Implementation  </a:t>
            </a:r>
            <a:br>
              <a:rPr lang="en-GB" b="1">
                <a:solidFill>
                  <a:srgbClr val="000000"/>
                </a:solidFill>
                <a:latin typeface="Calibri" panose="020F0502020204030204" pitchFamily="34" charset="0"/>
              </a:rPr>
            </a:br>
            <a:endParaRPr lang="en-US"/>
          </a:p>
        </p:txBody>
      </p:sp>
      <p:sp>
        <p:nvSpPr>
          <p:cNvPr id="3" name="Content Placeholder 2">
            <a:extLst>
              <a:ext uri="{FF2B5EF4-FFF2-40B4-BE49-F238E27FC236}">
                <a16:creationId xmlns:a16="http://schemas.microsoft.com/office/drawing/2014/main" id="{40F6FE1C-867A-20F9-6C9F-A3D480B1091C}"/>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Mental Health Strategy Delivery Unit (</a:t>
            </a:r>
            <a:r>
              <a:rPr lang="en-GB" sz="2400" dirty="0"/>
              <a:t>1 x DP and 1 x SO).</a:t>
            </a:r>
            <a:endParaRPr lang="en-US" sz="2400" dirty="0">
              <a:latin typeface="Arial" panose="020B0604020202020204" pitchFamily="34" charset="0"/>
              <a:cs typeface="Arial" panose="020B0604020202020204" pitchFamily="34" charset="0"/>
            </a:endParaRPr>
          </a:p>
          <a:p>
            <a:r>
              <a:rPr lang="en-GB" sz="2400" i="0" u="none" strike="noStrike" dirty="0">
                <a:solidFill>
                  <a:srgbClr val="000000"/>
                </a:solidFill>
                <a:effectLst/>
                <a:latin typeface="Arial" panose="020B0604020202020204" pitchFamily="34" charset="0"/>
                <a:cs typeface="Arial" panose="020B0604020202020204" pitchFamily="34" charset="0"/>
              </a:rPr>
              <a:t>The model for the Regional Mental Health Service.</a:t>
            </a:r>
          </a:p>
          <a:p>
            <a:r>
              <a:rPr lang="en-GB" sz="2400" i="0" u="none" strike="noStrike" dirty="0">
                <a:solidFill>
                  <a:srgbClr val="000000"/>
                </a:solidFill>
                <a:effectLst/>
                <a:latin typeface="Arial" panose="020B0604020202020204" pitchFamily="34" charset="0"/>
                <a:cs typeface="Arial" panose="020B0604020202020204" pitchFamily="34" charset="0"/>
              </a:rPr>
              <a:t>Mental Health Workforce </a:t>
            </a:r>
            <a:r>
              <a:rPr lang="en-GB" sz="2400" dirty="0">
                <a:solidFill>
                  <a:srgbClr val="000000"/>
                </a:solidFill>
                <a:latin typeface="Arial" panose="020B0604020202020204" pitchFamily="34" charset="0"/>
                <a:cs typeface="Arial" panose="020B0604020202020204" pitchFamily="34" charset="0"/>
              </a:rPr>
              <a:t>R</a:t>
            </a:r>
            <a:r>
              <a:rPr lang="en-GB" sz="2400" i="0" u="none" strike="noStrike" dirty="0">
                <a:solidFill>
                  <a:srgbClr val="000000"/>
                </a:solidFill>
                <a:effectLst/>
                <a:latin typeface="Arial" panose="020B0604020202020204" pitchFamily="34" charset="0"/>
                <a:cs typeface="Arial" panose="020B0604020202020204" pitchFamily="34" charset="0"/>
              </a:rPr>
              <a:t>eview.</a:t>
            </a:r>
            <a:endParaRPr lang="en-GB" sz="2400" dirty="0">
              <a:solidFill>
                <a:srgbClr val="000000"/>
              </a:solidFill>
              <a:latin typeface="Arial" panose="020B0604020202020204" pitchFamily="34" charset="0"/>
              <a:cs typeface="Arial" panose="020B0604020202020204" pitchFamily="34" charset="0"/>
            </a:endParaRPr>
          </a:p>
          <a:p>
            <a:r>
              <a:rPr lang="en-GB" sz="2400" i="0" u="none" strike="noStrike" dirty="0">
                <a:solidFill>
                  <a:srgbClr val="000000"/>
                </a:solidFill>
                <a:effectLst/>
                <a:latin typeface="Arial" panose="020B0604020202020204" pitchFamily="34" charset="0"/>
                <a:cs typeface="Arial" panose="020B0604020202020204" pitchFamily="34" charset="0"/>
              </a:rPr>
              <a:t>Regional Outcomes Framework.</a:t>
            </a:r>
            <a:endParaRPr lang="en-GB" sz="2400" dirty="0">
              <a:solidFill>
                <a:srgbClr val="000000"/>
              </a:solidFill>
              <a:latin typeface="Arial" panose="020B0604020202020204" pitchFamily="34" charset="0"/>
              <a:cs typeface="Arial" panose="020B0604020202020204" pitchFamily="34" charset="0"/>
            </a:endParaRPr>
          </a:p>
          <a:p>
            <a:r>
              <a:rPr lang="en-GB" sz="2400" i="0" u="none" strike="noStrike" dirty="0">
                <a:solidFill>
                  <a:srgbClr val="000000"/>
                </a:solidFill>
                <a:effectLst/>
                <a:latin typeface="Arial" panose="020B0604020202020204" pitchFamily="34" charset="0"/>
                <a:cs typeface="Arial" panose="020B0604020202020204" pitchFamily="34" charset="0"/>
              </a:rPr>
              <a:t>Continued investment in community perinatal mental health services.</a:t>
            </a:r>
            <a:endParaRPr lang="en-GB" sz="2400" dirty="0">
              <a:solidFill>
                <a:srgbClr val="000000"/>
              </a:solidFill>
              <a:latin typeface="Arial" panose="020B0604020202020204" pitchFamily="34" charset="0"/>
              <a:cs typeface="Arial" panose="020B0604020202020204" pitchFamily="34" charset="0"/>
            </a:endParaRPr>
          </a:p>
          <a:p>
            <a:r>
              <a:rPr lang="en-GB" sz="2400" i="0" u="none" strike="noStrike" dirty="0">
                <a:solidFill>
                  <a:srgbClr val="000000"/>
                </a:solidFill>
                <a:effectLst/>
                <a:latin typeface="Arial" panose="020B0604020202020204" pitchFamily="34" charset="0"/>
                <a:cs typeface="Arial" panose="020B0604020202020204" pitchFamily="34" charset="0"/>
              </a:rPr>
              <a:t>The development of Early </a:t>
            </a:r>
            <a:r>
              <a:rPr lang="en-GB" sz="2400" dirty="0">
                <a:solidFill>
                  <a:srgbClr val="000000"/>
                </a:solidFill>
                <a:latin typeface="Arial" panose="020B0604020202020204" pitchFamily="34" charset="0"/>
                <a:cs typeface="Arial" panose="020B0604020202020204" pitchFamily="34" charset="0"/>
              </a:rPr>
              <a:t>I</a:t>
            </a:r>
            <a:r>
              <a:rPr lang="en-GB" sz="2400" i="0" u="none" strike="noStrike" dirty="0">
                <a:solidFill>
                  <a:srgbClr val="000000"/>
                </a:solidFill>
                <a:effectLst/>
                <a:latin typeface="Arial" panose="020B0604020202020204" pitchFamily="34" charset="0"/>
                <a:cs typeface="Arial" panose="020B0604020202020204" pitchFamily="34" charset="0"/>
              </a:rPr>
              <a:t>ntervention &amp; Prevention plan.</a:t>
            </a:r>
            <a:endParaRPr lang="en-GB" sz="2400" dirty="0">
              <a:solidFill>
                <a:srgbClr val="000000"/>
              </a:solidFill>
              <a:latin typeface="Arial" panose="020B0604020202020204" pitchFamily="34" charset="0"/>
              <a:cs typeface="Arial" panose="020B0604020202020204" pitchFamily="34" charset="0"/>
            </a:endParaRPr>
          </a:p>
          <a:p>
            <a:r>
              <a:rPr lang="en-GB" sz="2400" i="0" u="none" strike="noStrike" dirty="0">
                <a:solidFill>
                  <a:srgbClr val="000000"/>
                </a:solidFill>
                <a:effectLst/>
                <a:latin typeface="Arial" panose="020B0604020202020204" pitchFamily="34" charset="0"/>
                <a:cs typeface="Arial" panose="020B0604020202020204" pitchFamily="34" charset="0"/>
              </a:rPr>
              <a:t>Structured engagement and capacity building with C&amp;V Sector.</a:t>
            </a:r>
          </a:p>
        </p:txBody>
      </p:sp>
    </p:spTree>
    <p:extLst>
      <p:ext uri="{BB962C8B-B14F-4D97-AF65-F5344CB8AC3E}">
        <p14:creationId xmlns:p14="http://schemas.microsoft.com/office/powerpoint/2010/main" val="294599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D7D6-3157-1BBE-1A10-15D81C3CC44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Funding </a:t>
            </a:r>
          </a:p>
        </p:txBody>
      </p:sp>
      <p:sp>
        <p:nvSpPr>
          <p:cNvPr id="3" name="Content Placeholder 2">
            <a:extLst>
              <a:ext uri="{FF2B5EF4-FFF2-40B4-BE49-F238E27FC236}">
                <a16:creationId xmlns:a16="http://schemas.microsoft.com/office/drawing/2014/main" id="{8D618523-B905-1B3E-3B98-324FADAC2165}"/>
              </a:ext>
            </a:extLst>
          </p:cNvPr>
          <p:cNvSpPr>
            <a:spLocks noGrp="1"/>
          </p:cNvSpPr>
          <p:nvPr>
            <p:ph idx="1"/>
          </p:nvPr>
        </p:nvSpPr>
        <p:spPr/>
        <p:txBody>
          <a:bodyPr/>
          <a:lstStyle/>
          <a:p>
            <a:pPr algn="l">
              <a:spcAft>
                <a:spcPts val="0"/>
              </a:spcAft>
            </a:pPr>
            <a:r>
              <a:rPr lang="en-GB" sz="2800" i="0" u="none" strike="noStrike" dirty="0">
                <a:solidFill>
                  <a:srgbClr val="000000"/>
                </a:solidFill>
                <a:effectLst/>
                <a:latin typeface="Calibri" panose="020F0502020204030204" pitchFamily="34" charset="0"/>
              </a:rPr>
              <a:t>A significant </a:t>
            </a:r>
            <a:r>
              <a:rPr lang="en-GB" sz="2800" i="0" u="sng" strike="noStrike" dirty="0">
                <a:solidFill>
                  <a:srgbClr val="000000"/>
                </a:solidFill>
                <a:effectLst/>
                <a:latin typeface="Calibri" panose="020F0502020204030204" pitchFamily="34" charset="0"/>
              </a:rPr>
              <a:t>additional</a:t>
            </a:r>
            <a:r>
              <a:rPr lang="en-GB" sz="2800" i="0" u="none" strike="noStrike" dirty="0">
                <a:solidFill>
                  <a:srgbClr val="000000"/>
                </a:solidFill>
                <a:effectLst/>
                <a:latin typeface="Calibri" panose="020F0502020204030204" pitchFamily="34" charset="0"/>
              </a:rPr>
              <a:t> investment is required in mental health services in order to implement the Strategy.  </a:t>
            </a:r>
          </a:p>
          <a:p>
            <a:pPr algn="l">
              <a:spcAft>
                <a:spcPts val="0"/>
              </a:spcAft>
            </a:pPr>
            <a:r>
              <a:rPr lang="en-GB" sz="2800" i="0" u="none" strike="noStrike" dirty="0">
                <a:solidFill>
                  <a:srgbClr val="000000"/>
                </a:solidFill>
                <a:effectLst/>
                <a:latin typeface="Calibri" panose="020F0502020204030204" pitchFamily="34" charset="0"/>
              </a:rPr>
              <a:t>The total estimated funding requirement is £1.2bn over 10 years. </a:t>
            </a:r>
          </a:p>
          <a:p>
            <a:pPr algn="l">
              <a:spcAft>
                <a:spcPts val="0"/>
              </a:spcAft>
            </a:pPr>
            <a:r>
              <a:rPr lang="en-GB" sz="2800" i="0" u="none" strike="noStrike" dirty="0">
                <a:solidFill>
                  <a:srgbClr val="000000"/>
                </a:solidFill>
                <a:effectLst/>
                <a:latin typeface="Calibri" panose="020F0502020204030204" pitchFamily="34" charset="0"/>
              </a:rPr>
              <a:t>An additional £2m was allocated to the MHS for continued implementation of the 22/23 priority actions.</a:t>
            </a:r>
          </a:p>
          <a:p>
            <a:endParaRPr lang="en-US" dirty="0"/>
          </a:p>
          <a:p>
            <a:endParaRPr lang="en-US" dirty="0"/>
          </a:p>
        </p:txBody>
      </p:sp>
    </p:spTree>
    <p:extLst>
      <p:ext uri="{BB962C8B-B14F-4D97-AF65-F5344CB8AC3E}">
        <p14:creationId xmlns:p14="http://schemas.microsoft.com/office/powerpoint/2010/main" val="338890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E80C-22F7-CD48-BB56-8778A0C2AF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B64E06-6470-DA4C-8BAB-EA602EBEF3EE}"/>
              </a:ext>
            </a:extLst>
          </p:cNvPr>
          <p:cNvSpPr>
            <a:spLocks noGrp="1"/>
          </p:cNvSpPr>
          <p:nvPr>
            <p:ph type="subTitle" idx="1"/>
          </p:nvPr>
        </p:nvSpPr>
        <p:spPr/>
        <p:txBody>
          <a:bodyPr/>
          <a:lstStyle/>
          <a:p>
            <a:endParaRPr lang="en-US"/>
          </a:p>
        </p:txBody>
      </p:sp>
      <p:pic>
        <p:nvPicPr>
          <p:cNvPr id="7" name="Picture 6" descr="Table&#10;&#10;Description automatically generated">
            <a:extLst>
              <a:ext uri="{FF2B5EF4-FFF2-40B4-BE49-F238E27FC236}">
                <a16:creationId xmlns:a16="http://schemas.microsoft.com/office/drawing/2014/main" id="{E0FB9F18-78AA-F444-975A-F0A8383658B0}"/>
              </a:ext>
            </a:extLst>
          </p:cNvPr>
          <p:cNvPicPr>
            <a:picLocks noChangeAspect="1"/>
          </p:cNvPicPr>
          <p:nvPr/>
        </p:nvPicPr>
        <p:blipFill rotWithShape="1">
          <a:blip r:embed="rId2"/>
          <a:srcRect l="2189"/>
          <a:stretch/>
        </p:blipFill>
        <p:spPr>
          <a:xfrm>
            <a:off x="5596319" y="173038"/>
            <a:ext cx="5676183" cy="6511924"/>
          </a:xfrm>
          <a:prstGeom prst="rect">
            <a:avLst/>
          </a:prstGeom>
        </p:spPr>
      </p:pic>
      <p:pic>
        <p:nvPicPr>
          <p:cNvPr id="9" name="Picture 8" descr="Table&#10;&#10;Description automatically generated">
            <a:extLst>
              <a:ext uri="{FF2B5EF4-FFF2-40B4-BE49-F238E27FC236}">
                <a16:creationId xmlns:a16="http://schemas.microsoft.com/office/drawing/2014/main" id="{FFC3A5B7-91BE-7F4F-80FF-B7C8EF03A71B}"/>
              </a:ext>
            </a:extLst>
          </p:cNvPr>
          <p:cNvPicPr>
            <a:picLocks noChangeAspect="1"/>
          </p:cNvPicPr>
          <p:nvPr/>
        </p:nvPicPr>
        <p:blipFill rotWithShape="1">
          <a:blip r:embed="rId3"/>
          <a:srcRect l="3073" t="2523" r="7134"/>
          <a:stretch/>
        </p:blipFill>
        <p:spPr>
          <a:xfrm>
            <a:off x="617838" y="0"/>
            <a:ext cx="4979773" cy="6684962"/>
          </a:xfrm>
          <a:prstGeom prst="rect">
            <a:avLst/>
          </a:prstGeom>
        </p:spPr>
      </p:pic>
    </p:spTree>
    <p:extLst>
      <p:ext uri="{BB962C8B-B14F-4D97-AF65-F5344CB8AC3E}">
        <p14:creationId xmlns:p14="http://schemas.microsoft.com/office/powerpoint/2010/main" val="396774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CB3B9B70-7052-4640-AA82-8159B9DC7DB1}"/>
              </a:ext>
            </a:extLst>
          </p:cNvPr>
          <p:cNvPicPr>
            <a:picLocks noChangeAspect="1"/>
          </p:cNvPicPr>
          <p:nvPr/>
        </p:nvPicPr>
        <p:blipFill rotWithShape="1">
          <a:blip r:embed="rId2"/>
          <a:srcRect t="1366"/>
          <a:stretch/>
        </p:blipFill>
        <p:spPr>
          <a:xfrm>
            <a:off x="6299309" y="0"/>
            <a:ext cx="5444896" cy="6764347"/>
          </a:xfrm>
          <a:prstGeom prst="rect">
            <a:avLst/>
          </a:prstGeom>
        </p:spPr>
      </p:pic>
      <p:pic>
        <p:nvPicPr>
          <p:cNvPr id="5" name="Picture 4" descr="Graphical user interface, application, table&#10;&#10;Description automatically generated">
            <a:extLst>
              <a:ext uri="{FF2B5EF4-FFF2-40B4-BE49-F238E27FC236}">
                <a16:creationId xmlns:a16="http://schemas.microsoft.com/office/drawing/2014/main" id="{7E64E2BE-59DA-8643-8596-C6B37B68BEB1}"/>
              </a:ext>
            </a:extLst>
          </p:cNvPr>
          <p:cNvPicPr>
            <a:picLocks noChangeAspect="1"/>
          </p:cNvPicPr>
          <p:nvPr/>
        </p:nvPicPr>
        <p:blipFill rotWithShape="1">
          <a:blip r:embed="rId3"/>
          <a:srcRect b="1366"/>
          <a:stretch/>
        </p:blipFill>
        <p:spPr>
          <a:xfrm>
            <a:off x="1509595" y="-31774"/>
            <a:ext cx="4789714" cy="6764347"/>
          </a:xfrm>
          <a:prstGeom prst="rect">
            <a:avLst/>
          </a:prstGeom>
        </p:spPr>
      </p:pic>
    </p:spTree>
    <p:extLst>
      <p:ext uri="{BB962C8B-B14F-4D97-AF65-F5344CB8AC3E}">
        <p14:creationId xmlns:p14="http://schemas.microsoft.com/office/powerpoint/2010/main" val="149392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1391-3096-26D5-2FDE-2EE195CFD23E}"/>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Years 0-5</a:t>
            </a:r>
          </a:p>
        </p:txBody>
      </p:sp>
      <p:pic>
        <p:nvPicPr>
          <p:cNvPr id="5" name="Content Placeholder 4" descr="Table&#10;&#10;Description automatically generated">
            <a:extLst>
              <a:ext uri="{FF2B5EF4-FFF2-40B4-BE49-F238E27FC236}">
                <a16:creationId xmlns:a16="http://schemas.microsoft.com/office/drawing/2014/main" id="{66DC957A-ED22-B234-149A-2859851080E9}"/>
              </a:ext>
            </a:extLst>
          </p:cNvPr>
          <p:cNvPicPr>
            <a:picLocks noGrp="1" noChangeAspect="1"/>
          </p:cNvPicPr>
          <p:nvPr>
            <p:ph idx="1"/>
          </p:nvPr>
        </p:nvPicPr>
        <p:blipFill>
          <a:blip r:embed="rId2"/>
          <a:stretch>
            <a:fillRect/>
          </a:stretch>
        </p:blipFill>
        <p:spPr>
          <a:xfrm>
            <a:off x="1517650" y="1996508"/>
            <a:ext cx="9156700" cy="3225800"/>
          </a:xfrm>
        </p:spPr>
      </p:pic>
    </p:spTree>
    <p:extLst>
      <p:ext uri="{BB962C8B-B14F-4D97-AF65-F5344CB8AC3E}">
        <p14:creationId xmlns:p14="http://schemas.microsoft.com/office/powerpoint/2010/main" val="237879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6EC7FC-68B4-5548-83D0-72304DE52EAA}"/>
              </a:ext>
            </a:extLst>
          </p:cNvPr>
          <p:cNvSpPr>
            <a:spLocks noGrp="1"/>
          </p:cNvSpPr>
          <p:nvPr>
            <p:ph type="body" sz="quarter" idx="13"/>
          </p:nvPr>
        </p:nvSpPr>
        <p:spPr/>
        <p:txBody>
          <a:bodyPr/>
          <a:lstStyle/>
          <a:p>
            <a:r>
              <a:rPr lang="en-GB" dirty="0"/>
              <a:t>HSCB and PHA are leading on the implementation of the new crisis service through the 10 actions in the policy, HSC Trusts responsible for the implementation and delivery of regionally consistent services.  </a:t>
            </a:r>
          </a:p>
          <a:p>
            <a:endParaRPr lang="en-GB" dirty="0"/>
          </a:p>
          <a:p>
            <a:r>
              <a:rPr lang="en-GB" dirty="0"/>
              <a:t>The HSCB and PHA have developed an implementation plan in line with Action 10 of the policy (Nov 2021).  </a:t>
            </a:r>
            <a:endParaRPr lang="en-US" dirty="0"/>
          </a:p>
        </p:txBody>
      </p:sp>
      <p:sp>
        <p:nvSpPr>
          <p:cNvPr id="3" name="Title 2">
            <a:extLst>
              <a:ext uri="{FF2B5EF4-FFF2-40B4-BE49-F238E27FC236}">
                <a16:creationId xmlns:a16="http://schemas.microsoft.com/office/drawing/2014/main" id="{B5908766-6A8A-2E4E-BD2E-133696B3BAEB}"/>
              </a:ext>
            </a:extLst>
          </p:cNvPr>
          <p:cNvSpPr>
            <a:spLocks noGrp="1"/>
          </p:cNvSpPr>
          <p:nvPr>
            <p:ph type="title"/>
          </p:nvPr>
        </p:nvSpPr>
        <p:spPr>
          <a:xfrm>
            <a:off x="539076" y="734915"/>
            <a:ext cx="8820824" cy="772528"/>
          </a:xfrm>
        </p:spPr>
        <p:txBody>
          <a:bodyPr>
            <a:normAutofit/>
          </a:bodyPr>
          <a:lstStyle/>
          <a:p>
            <a:r>
              <a:rPr lang="en-GB" dirty="0">
                <a:solidFill>
                  <a:schemeClr val="tx1"/>
                </a:solidFill>
              </a:rPr>
              <a:t>Regional Crisis Service (Action 27) </a:t>
            </a:r>
            <a:endParaRPr lang="en-US" dirty="0">
              <a:solidFill>
                <a:schemeClr val="tx1"/>
              </a:solidFill>
            </a:endParaRPr>
          </a:p>
        </p:txBody>
      </p:sp>
    </p:spTree>
    <p:extLst>
      <p:ext uri="{BB962C8B-B14F-4D97-AF65-F5344CB8AC3E}">
        <p14:creationId xmlns:p14="http://schemas.microsoft.com/office/powerpoint/2010/main" val="72181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849</Words>
  <Application>Microsoft Macintosh PowerPoint</Application>
  <PresentationFormat>Widescreen</PresentationFormat>
  <Paragraphs>90</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Times New Roman</vt:lpstr>
      <vt:lpstr>Office Theme</vt:lpstr>
      <vt:lpstr>PowerPoint Presentation</vt:lpstr>
      <vt:lpstr>PowerPoint Presentation</vt:lpstr>
      <vt:lpstr>Counting the cost</vt:lpstr>
      <vt:lpstr> Implementation   </vt:lpstr>
      <vt:lpstr>Funding </vt:lpstr>
      <vt:lpstr>PowerPoint Presentation</vt:lpstr>
      <vt:lpstr>PowerPoint Presentation</vt:lpstr>
      <vt:lpstr>Years 0-5</vt:lpstr>
      <vt:lpstr>Regional Crisis Service (Action 27) </vt:lpstr>
      <vt:lpstr>PowerPoint Presentation</vt:lpstr>
      <vt:lpstr>PowerPoint Presentation</vt:lpstr>
      <vt:lpstr>Other important initiatives</vt:lpstr>
      <vt:lpstr>Recession &amp; suicide</vt:lpstr>
      <vt:lpstr>Suicide Prevention - Autumn 2022</vt:lpstr>
      <vt:lpstr>NICCY Still Waiting Monitoring Report (Feb 2022)</vt:lpstr>
      <vt:lpstr>Current Issues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Future Leaders  Professor Siobhan O’Neill </dc:title>
  <dc:subject/>
  <dc:creator>O'Neill, Siobhan</dc:creator>
  <cp:keywords/>
  <dc:description/>
  <cp:lastModifiedBy>O'Neill, Siobhan</cp:lastModifiedBy>
  <cp:revision>1</cp:revision>
  <dcterms:created xsi:type="dcterms:W3CDTF">2020-11-13T12:08:41Z</dcterms:created>
  <dcterms:modified xsi:type="dcterms:W3CDTF">2022-09-25T15:12:15Z</dcterms:modified>
  <cp:category/>
</cp:coreProperties>
</file>